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92" r:id="rId3"/>
    <p:sldId id="258" r:id="rId4"/>
    <p:sldId id="259" r:id="rId5"/>
    <p:sldId id="261" r:id="rId6"/>
    <p:sldId id="299" r:id="rId7"/>
    <p:sldId id="260" r:id="rId8"/>
    <p:sldId id="268" r:id="rId9"/>
    <p:sldId id="269" r:id="rId10"/>
    <p:sldId id="270" r:id="rId11"/>
    <p:sldId id="271" r:id="rId12"/>
    <p:sldId id="272" r:id="rId13"/>
    <p:sldId id="293" r:id="rId14"/>
    <p:sldId id="294" r:id="rId15"/>
    <p:sldId id="295" r:id="rId16"/>
    <p:sldId id="279" r:id="rId17"/>
    <p:sldId id="296" r:id="rId18"/>
    <p:sldId id="297" r:id="rId19"/>
    <p:sldId id="286" r:id="rId20"/>
    <p:sldId id="287" r:id="rId21"/>
    <p:sldId id="288" r:id="rId22"/>
  </p:sldIdLst>
  <p:sldSz cx="18288000" cy="10287000"/>
  <p:notesSz cx="6858000" cy="9144000"/>
  <p:embeddedFontLst>
    <p:embeddedFont>
      <p:font typeface="Montserrat" panose="00000500000000000000" pitchFamily="2" charset="0"/>
      <p:regular r:id="rId23"/>
      <p:bold r:id="rId24"/>
      <p:italic r:id="rId25"/>
      <p:boldItalic r:id="rId26"/>
    </p:embeddedFont>
    <p:embeddedFont>
      <p:font typeface="Montserrat Bold" panose="00000800000000000000" charset="0"/>
      <p:regular r:id="rId27"/>
    </p:embeddedFont>
    <p:embeddedFont>
      <p:font typeface="Montserrat Bold Italics" panose="020B0604020202020204" charset="0"/>
      <p:regular r:id="rId28"/>
    </p:embeddedFont>
    <p:embeddedFont>
      <p:font typeface="Montserrat Italics" panose="020B0604020202020204" charset="0"/>
      <p:regular r:id="rId29"/>
    </p:embeddedFont>
    <p:embeddedFont>
      <p:font typeface="Montserrat Ultra-Bold" panose="020B0604020202020204" charset="0"/>
      <p:regular r:id="rId30"/>
    </p:embeddedFont>
    <p:embeddedFont>
      <p:font typeface="Montserrat Ultra-Bold Italics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3F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3673" autoAdjust="0"/>
  </p:normalViewPr>
  <p:slideViewPr>
    <p:cSldViewPr>
      <p:cViewPr varScale="1">
        <p:scale>
          <a:sx n="48" d="100"/>
          <a:sy n="48" d="100"/>
        </p:scale>
        <p:origin x="571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3.sv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svg"/><Relationship Id="rId9" Type="http://schemas.openxmlformats.org/officeDocument/2006/relationships/image" Target="../media/image4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5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sv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7020778">
            <a:off x="2141868" y="493189"/>
            <a:ext cx="16230600" cy="10441156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-7020778">
            <a:off x="-5049109" y="1478136"/>
            <a:ext cx="16230600" cy="10441156"/>
          </a:xfrm>
          <a:prstGeom prst="rect">
            <a:avLst/>
          </a:prstGeom>
          <a:solidFill>
            <a:srgbClr val="263F6B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6145" y="3807361"/>
            <a:ext cx="14466264" cy="2215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381"/>
              </a:lnSpc>
            </a:pPr>
            <a:r>
              <a:rPr lang="en-US" sz="8000" spc="-584" dirty="0">
                <a:solidFill>
                  <a:srgbClr val="FFFFFF"/>
                </a:solidFill>
                <a:latin typeface="Montserrat Ultra-Bold Italics"/>
              </a:rPr>
              <a:t> </a:t>
            </a:r>
            <a:r>
              <a:rPr lang="en-US" sz="8000" spc="-584" dirty="0" err="1">
                <a:solidFill>
                  <a:srgbClr val="FFFFFF"/>
                </a:solidFill>
                <a:latin typeface="Montserrat Ultra-Bold Italics"/>
              </a:rPr>
              <a:t>ĐỒ</a:t>
            </a:r>
            <a:r>
              <a:rPr lang="en-US" sz="8000" spc="-584" dirty="0">
                <a:solidFill>
                  <a:srgbClr val="FFFFFF"/>
                </a:solidFill>
                <a:latin typeface="Montserrat Ultra-Bold Italics"/>
              </a:rPr>
              <a:t> </a:t>
            </a:r>
            <a:r>
              <a:rPr lang="en-US" sz="8000" spc="-584" dirty="0" err="1">
                <a:solidFill>
                  <a:srgbClr val="FFFFFF"/>
                </a:solidFill>
                <a:latin typeface="Montserrat Ultra-Bold Italics"/>
              </a:rPr>
              <a:t>ÁN</a:t>
            </a:r>
            <a:r>
              <a:rPr lang="en-US" sz="8000" spc="-584" dirty="0">
                <a:solidFill>
                  <a:srgbClr val="FFFFFF"/>
                </a:solidFill>
                <a:latin typeface="Montserrat Ultra-Bold Italics"/>
              </a:rPr>
              <a:t> </a:t>
            </a:r>
            <a:r>
              <a:rPr lang="en-US" sz="8000" spc="-584" dirty="0" err="1">
                <a:solidFill>
                  <a:srgbClr val="FFFFFF"/>
                </a:solidFill>
                <a:latin typeface="Montserrat Ultra-Bold Italics"/>
              </a:rPr>
              <a:t>TỐT</a:t>
            </a:r>
            <a:r>
              <a:rPr lang="en-US" sz="8000" spc="-584" dirty="0">
                <a:solidFill>
                  <a:srgbClr val="FFFFFF"/>
                </a:solidFill>
                <a:latin typeface="Montserrat Ultra-Bold Italics"/>
              </a:rPr>
              <a:t> </a:t>
            </a:r>
            <a:r>
              <a:rPr lang="en-US" sz="8000" spc="-584" dirty="0" err="1">
                <a:solidFill>
                  <a:srgbClr val="FFFFFF"/>
                </a:solidFill>
                <a:latin typeface="Montserrat Ultra-Bold Italics"/>
              </a:rPr>
              <a:t>NGHIỆP</a:t>
            </a:r>
            <a:endParaRPr lang="en-US" sz="8000" spc="-584" dirty="0">
              <a:solidFill>
                <a:srgbClr val="FFFFFF"/>
              </a:solidFill>
              <a:latin typeface="Montserrat Ultra-Bold Itali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028700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630927" y="9468895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-1347652" y="4372665"/>
            <a:ext cx="524423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-2298994" y="9582841"/>
            <a:ext cx="900577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>
            <a:off x="-3154186" y="2999501"/>
            <a:ext cx="572018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>
            <a:off x="11403131" y="1333240"/>
            <a:ext cx="930938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1274464" y="2090288"/>
            <a:ext cx="129153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972644" y="700407"/>
            <a:ext cx="2790255" cy="2798814"/>
          </a:xfrm>
          <a:custGeom>
            <a:avLst/>
            <a:gdLst/>
            <a:ahLst/>
            <a:cxnLst/>
            <a:rect l="l" t="t" r="r" b="b"/>
            <a:pathLst>
              <a:path w="2790255" h="2798814">
                <a:moveTo>
                  <a:pt x="0" y="0"/>
                </a:moveTo>
                <a:lnTo>
                  <a:pt x="2790254" y="0"/>
                </a:lnTo>
                <a:lnTo>
                  <a:pt x="2790254" y="2798813"/>
                </a:lnTo>
                <a:lnTo>
                  <a:pt x="0" y="27988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6706779" y="6905858"/>
            <a:ext cx="11883106" cy="2362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spc="-265" dirty="0" err="1">
                <a:solidFill>
                  <a:srgbClr val="FFFFFF"/>
                </a:solidFill>
                <a:latin typeface="Montserrat Italics"/>
              </a:rPr>
              <a:t>HỌ</a:t>
            </a:r>
            <a:r>
              <a:rPr lang="en-US" sz="4500" spc="-265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4500" spc="-265" dirty="0" err="1">
                <a:solidFill>
                  <a:srgbClr val="FFFFFF"/>
                </a:solidFill>
                <a:latin typeface="Montserrat Italics"/>
              </a:rPr>
              <a:t>VÀ</a:t>
            </a:r>
            <a:r>
              <a:rPr lang="en-US" sz="4500" spc="-265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4500" spc="-265" dirty="0" err="1">
                <a:solidFill>
                  <a:srgbClr val="FFFFFF"/>
                </a:solidFill>
                <a:latin typeface="Montserrat Italics"/>
              </a:rPr>
              <a:t>TÊN</a:t>
            </a:r>
            <a:r>
              <a:rPr lang="en-US" sz="4500" spc="-265" dirty="0">
                <a:solidFill>
                  <a:srgbClr val="FFFFFF"/>
                </a:solidFill>
                <a:latin typeface="Montserrat Italics"/>
              </a:rPr>
              <a:t>: HUỲNH CÔNG LỢI</a:t>
            </a:r>
          </a:p>
          <a:p>
            <a:pPr>
              <a:lnSpc>
                <a:spcPts val="6299"/>
              </a:lnSpc>
            </a:pPr>
            <a:r>
              <a:rPr lang="en-US" sz="4500" spc="-265" dirty="0" err="1">
                <a:solidFill>
                  <a:srgbClr val="FFFFFF"/>
                </a:solidFill>
                <a:latin typeface="Montserrat Italics"/>
              </a:rPr>
              <a:t>MSSV</a:t>
            </a:r>
            <a:r>
              <a:rPr lang="en-US" sz="4500" spc="-265" dirty="0">
                <a:solidFill>
                  <a:srgbClr val="FFFFFF"/>
                </a:solidFill>
                <a:latin typeface="Montserrat Italics"/>
              </a:rPr>
              <a:t>: 62133105</a:t>
            </a:r>
          </a:p>
          <a:p>
            <a:pPr>
              <a:lnSpc>
                <a:spcPts val="6299"/>
              </a:lnSpc>
            </a:pPr>
            <a:r>
              <a:rPr lang="en-US" sz="4500" spc="-265" dirty="0">
                <a:solidFill>
                  <a:srgbClr val="FFFFFF"/>
                </a:solidFill>
                <a:latin typeface="Montserrat Italics"/>
              </a:rPr>
              <a:t>GVHD: </a:t>
            </a:r>
            <a:r>
              <a:rPr lang="en-US" sz="4500" spc="-265" dirty="0" err="1">
                <a:solidFill>
                  <a:srgbClr val="FFFFFF"/>
                </a:solidFill>
                <a:latin typeface="Montserrat Italics"/>
              </a:rPr>
              <a:t>PHẠM</a:t>
            </a:r>
            <a:r>
              <a:rPr lang="en-US" sz="4500" spc="-265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4500" spc="-265" dirty="0" err="1">
                <a:solidFill>
                  <a:srgbClr val="FFFFFF"/>
                </a:solidFill>
                <a:latin typeface="Montserrat Italics"/>
              </a:rPr>
              <a:t>THỊ</a:t>
            </a:r>
            <a:r>
              <a:rPr lang="en-US" sz="4500" spc="-265" dirty="0">
                <a:solidFill>
                  <a:srgbClr val="FFFFFF"/>
                </a:solidFill>
                <a:latin typeface="Montserrat Italics"/>
              </a:rPr>
              <a:t> THU </a:t>
            </a:r>
            <a:r>
              <a:rPr lang="en-US" sz="4500" spc="-265" dirty="0" err="1">
                <a:solidFill>
                  <a:srgbClr val="FFFFFF"/>
                </a:solidFill>
                <a:latin typeface="Montserrat Italics"/>
              </a:rPr>
              <a:t>THÚY</a:t>
            </a:r>
            <a:endParaRPr lang="en-US" sz="4500" spc="-265" dirty="0">
              <a:solidFill>
                <a:srgbClr val="FFFFFF"/>
              </a:solidFill>
              <a:latin typeface="Montserrat Italics"/>
            </a:endParaRP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42D01D21-8DB2-8CCC-747A-A97626C01CE4}"/>
              </a:ext>
            </a:extLst>
          </p:cNvPr>
          <p:cNvSpPr txBox="1"/>
          <p:nvPr/>
        </p:nvSpPr>
        <p:spPr>
          <a:xfrm>
            <a:off x="-239332" y="0"/>
            <a:ext cx="14466264" cy="2215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381"/>
              </a:lnSpc>
            </a:pPr>
            <a:r>
              <a:rPr lang="en-US" sz="6000" spc="-584" dirty="0">
                <a:solidFill>
                  <a:srgbClr val="FFFFFF"/>
                </a:solidFill>
                <a:latin typeface="Montserrat Ultra-Bold Italics"/>
              </a:rPr>
              <a:t> </a:t>
            </a:r>
            <a:r>
              <a:rPr lang="vi-VN" sz="6000" spc="-584" dirty="0">
                <a:solidFill>
                  <a:srgbClr val="FFFFFF"/>
                </a:solidFill>
                <a:latin typeface="Montserrat Ultra-Bold Italics"/>
              </a:rPr>
              <a:t>ĐẠI HỌC NHA TRANG</a:t>
            </a:r>
            <a:endParaRPr lang="en-US" sz="6000" spc="-584" dirty="0">
              <a:solidFill>
                <a:srgbClr val="FFFFFF"/>
              </a:solidFill>
              <a:latin typeface="Montserrat Ultra-Bold Italics"/>
            </a:endParaRP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09FFDFC1-AAF4-CF0F-E503-1E30BB5E0E0B}"/>
              </a:ext>
            </a:extLst>
          </p:cNvPr>
          <p:cNvSpPr txBox="1"/>
          <p:nvPr/>
        </p:nvSpPr>
        <p:spPr>
          <a:xfrm>
            <a:off x="123946" y="903267"/>
            <a:ext cx="14466264" cy="2120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381"/>
              </a:lnSpc>
            </a:pPr>
            <a:r>
              <a:rPr lang="vi-VN" sz="5000" spc="-584" dirty="0">
                <a:solidFill>
                  <a:srgbClr val="FFFFFF"/>
                </a:solidFill>
                <a:latin typeface="Montserrat Ultra-Bold Italics"/>
              </a:rPr>
              <a:t>KHOA CÔNG NGHỆ THÔNG TIN</a:t>
            </a:r>
            <a:endParaRPr lang="en-US" sz="5000" spc="-584" dirty="0">
              <a:solidFill>
                <a:srgbClr val="FFFFFF"/>
              </a:solidFill>
              <a:latin typeface="Montserrat Ultra-Bold Itali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71575"/>
            <a:ext cx="15040403" cy="1057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00"/>
              </a:lnSpc>
            </a:pPr>
            <a:r>
              <a:rPr lang="en-US" sz="7900" spc="-466" dirty="0" err="1">
                <a:solidFill>
                  <a:srgbClr val="FFFFFF"/>
                </a:solidFill>
                <a:latin typeface="Montserrat Ultra-Bold Italics"/>
              </a:rPr>
              <a:t>CÀI</a:t>
            </a:r>
            <a:r>
              <a:rPr lang="en-US" sz="7900" spc="-466" dirty="0">
                <a:solidFill>
                  <a:srgbClr val="FFFFFF"/>
                </a:solidFill>
                <a:latin typeface="Montserrat Ultra-Bold Italics"/>
              </a:rPr>
              <a:t> </a:t>
            </a:r>
            <a:r>
              <a:rPr lang="en-US" sz="7900" spc="-466" dirty="0" err="1">
                <a:solidFill>
                  <a:srgbClr val="FFFFFF"/>
                </a:solidFill>
                <a:latin typeface="Montserrat Ultra-Bold Italics"/>
              </a:rPr>
              <a:t>ĐẶT</a:t>
            </a:r>
            <a:r>
              <a:rPr lang="en-US" sz="7900" spc="-466" dirty="0">
                <a:solidFill>
                  <a:srgbClr val="FFFFFF"/>
                </a:solidFill>
                <a:latin typeface="Montserrat Ultra-Bold Italics"/>
              </a:rPr>
              <a:t> </a:t>
            </a:r>
            <a:r>
              <a:rPr lang="en-US" sz="7900" spc="-466" dirty="0" err="1">
                <a:solidFill>
                  <a:srgbClr val="FFFFFF"/>
                </a:solidFill>
                <a:latin typeface="Montserrat Ultra-Bold Italics"/>
              </a:rPr>
              <a:t>DỮ</a:t>
            </a:r>
            <a:r>
              <a:rPr lang="en-US" sz="7900" spc="-466" dirty="0">
                <a:solidFill>
                  <a:srgbClr val="FFFFFF"/>
                </a:solidFill>
                <a:latin typeface="Montserrat Ultra-Bold Italics"/>
              </a:rPr>
              <a:t> </a:t>
            </a:r>
            <a:r>
              <a:rPr lang="en-US" sz="7900" spc="-466" dirty="0" err="1">
                <a:solidFill>
                  <a:srgbClr val="FFFFFF"/>
                </a:solidFill>
                <a:latin typeface="Montserrat Ultra-Bold Italics"/>
              </a:rPr>
              <a:t>LIỆU</a:t>
            </a:r>
            <a:r>
              <a:rPr lang="en-US" sz="7900" spc="-466" dirty="0">
                <a:solidFill>
                  <a:srgbClr val="FFFFFF"/>
                </a:solidFill>
                <a:latin typeface="Montserrat Ultra-Bold Italics"/>
              </a:rPr>
              <a:t> </a:t>
            </a:r>
            <a:r>
              <a:rPr lang="en-US" sz="7900" spc="-466" dirty="0" err="1">
                <a:solidFill>
                  <a:srgbClr val="FFFFFF"/>
                </a:solidFill>
                <a:latin typeface="Montserrat Ultra-Bold Italics"/>
              </a:rPr>
              <a:t>TRÊN</a:t>
            </a:r>
            <a:r>
              <a:rPr lang="en-US" sz="7900" spc="-466" dirty="0">
                <a:solidFill>
                  <a:srgbClr val="FFFFFF"/>
                </a:solidFill>
                <a:latin typeface="Montserrat Ultra-Bold Italics"/>
              </a:rPr>
              <a:t> </a:t>
            </a:r>
            <a:r>
              <a:rPr lang="en-US" sz="7900" spc="-466" dirty="0" err="1">
                <a:solidFill>
                  <a:srgbClr val="FFFFFF"/>
                </a:solidFill>
                <a:latin typeface="Montserrat Ultra-Bold Italics"/>
              </a:rPr>
              <a:t>NEO4J</a:t>
            </a:r>
            <a:endParaRPr lang="en-US" sz="7900" spc="-466" dirty="0">
              <a:solidFill>
                <a:srgbClr val="FFFFFF"/>
              </a:solidFill>
              <a:latin typeface="Montserrat Ultra-Bold Italic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5982739"/>
            <a:ext cx="4045998" cy="2362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spc="89" dirty="0" err="1">
                <a:solidFill>
                  <a:srgbClr val="FFFFFF"/>
                </a:solidFill>
                <a:latin typeface="Montserrat Ultra-Bold"/>
              </a:rPr>
              <a:t>Nạp</a:t>
            </a:r>
            <a:r>
              <a:rPr lang="en-US" sz="4500" spc="89" dirty="0">
                <a:solidFill>
                  <a:srgbClr val="FFFFFF"/>
                </a:solidFill>
                <a:latin typeface="Montserrat Ultra-Bold"/>
              </a:rPr>
              <a:t> </a:t>
            </a:r>
            <a:r>
              <a:rPr lang="en-US" sz="4500" spc="89" dirty="0" err="1">
                <a:solidFill>
                  <a:srgbClr val="FFFFFF"/>
                </a:solidFill>
                <a:latin typeface="Montserrat Ultra-Bold"/>
              </a:rPr>
              <a:t>dữ</a:t>
            </a:r>
            <a:r>
              <a:rPr lang="en-US" sz="4500" spc="89" dirty="0">
                <a:solidFill>
                  <a:srgbClr val="FFFFFF"/>
                </a:solidFill>
                <a:latin typeface="Montserrat Ultra-Bold"/>
              </a:rPr>
              <a:t> </a:t>
            </a:r>
            <a:r>
              <a:rPr lang="en-US" sz="4500" spc="89" dirty="0" err="1">
                <a:solidFill>
                  <a:srgbClr val="FFFFFF"/>
                </a:solidFill>
                <a:latin typeface="Montserrat Ultra-Bold"/>
              </a:rPr>
              <a:t>liệu</a:t>
            </a:r>
            <a:r>
              <a:rPr lang="en-US" sz="4500" spc="89" dirty="0">
                <a:solidFill>
                  <a:srgbClr val="FFFFFF"/>
                </a:solidFill>
                <a:latin typeface="Montserrat Ultra-Bold"/>
              </a:rPr>
              <a:t> </a:t>
            </a:r>
            <a:r>
              <a:rPr lang="en-US" sz="4500" spc="89" dirty="0" err="1">
                <a:solidFill>
                  <a:srgbClr val="FFFFFF"/>
                </a:solidFill>
                <a:latin typeface="Montserrat Ultra-Bold"/>
              </a:rPr>
              <a:t>vào</a:t>
            </a:r>
            <a:r>
              <a:rPr lang="en-US" sz="4500" spc="89" dirty="0">
                <a:solidFill>
                  <a:srgbClr val="FFFFFF"/>
                </a:solidFill>
                <a:latin typeface="Montserrat Ultra-Bold"/>
              </a:rPr>
              <a:t> </a:t>
            </a:r>
            <a:r>
              <a:rPr lang="en-US" sz="4500" spc="89" dirty="0" err="1">
                <a:solidFill>
                  <a:srgbClr val="FFFFFF"/>
                </a:solidFill>
                <a:latin typeface="Montserrat Ultra-Bold"/>
              </a:rPr>
              <a:t>cơ</a:t>
            </a:r>
            <a:r>
              <a:rPr lang="en-US" sz="4500" spc="89" dirty="0">
                <a:solidFill>
                  <a:srgbClr val="FFFFFF"/>
                </a:solidFill>
                <a:latin typeface="Montserrat Ultra-Bold"/>
              </a:rPr>
              <a:t> </a:t>
            </a:r>
            <a:r>
              <a:rPr lang="en-US" sz="4500" spc="89" dirty="0" err="1">
                <a:solidFill>
                  <a:srgbClr val="FFFFFF"/>
                </a:solidFill>
                <a:latin typeface="Montserrat Ultra-Bold"/>
              </a:rPr>
              <a:t>sở</a:t>
            </a:r>
            <a:r>
              <a:rPr lang="en-US" sz="4500" spc="89" dirty="0">
                <a:solidFill>
                  <a:srgbClr val="FFFFFF"/>
                </a:solidFill>
                <a:latin typeface="Montserrat Ultra-Bold"/>
              </a:rPr>
              <a:t> </a:t>
            </a:r>
            <a:r>
              <a:rPr lang="en-US" sz="4500" spc="89" dirty="0" err="1">
                <a:solidFill>
                  <a:srgbClr val="FFFFFF"/>
                </a:solidFill>
                <a:latin typeface="Montserrat Ultra-Bold"/>
              </a:rPr>
              <a:t>dữ</a:t>
            </a:r>
            <a:r>
              <a:rPr lang="en-US" sz="4500" spc="89" dirty="0">
                <a:solidFill>
                  <a:srgbClr val="FFFFFF"/>
                </a:solidFill>
                <a:latin typeface="Montserrat Ultra-Bold"/>
              </a:rPr>
              <a:t> </a:t>
            </a:r>
            <a:r>
              <a:rPr lang="en-US" sz="4500" spc="89" dirty="0" err="1">
                <a:solidFill>
                  <a:srgbClr val="FFFFFF"/>
                </a:solidFill>
                <a:latin typeface="Montserrat Ultra-Bold"/>
              </a:rPr>
              <a:t>liệu</a:t>
            </a:r>
            <a:r>
              <a:rPr lang="en-US" sz="4500" spc="89" dirty="0">
                <a:solidFill>
                  <a:srgbClr val="FFFFFF"/>
                </a:solidFill>
                <a:latin typeface="Montserrat Ultra-Bold"/>
              </a:rPr>
              <a:t> </a:t>
            </a:r>
            <a:r>
              <a:rPr lang="en-US" sz="4500" spc="89" dirty="0" err="1">
                <a:solidFill>
                  <a:srgbClr val="FFFFFF"/>
                </a:solidFill>
                <a:latin typeface="Montserrat Ultra-Bold"/>
              </a:rPr>
              <a:t>đồ</a:t>
            </a:r>
            <a:r>
              <a:rPr lang="en-US" sz="4500" spc="89" dirty="0">
                <a:solidFill>
                  <a:srgbClr val="FFFFFF"/>
                </a:solidFill>
                <a:latin typeface="Montserrat Ultra-Bold"/>
              </a:rPr>
              <a:t> </a:t>
            </a:r>
            <a:r>
              <a:rPr lang="en-US" sz="4500" spc="89" dirty="0" err="1">
                <a:solidFill>
                  <a:srgbClr val="FFFFFF"/>
                </a:solidFill>
                <a:latin typeface="Montserrat Ultra-Bold"/>
              </a:rPr>
              <a:t>thị</a:t>
            </a:r>
            <a:endParaRPr lang="en-US" sz="4500" spc="89" dirty="0">
              <a:solidFill>
                <a:srgbClr val="FFFFFF"/>
              </a:solidFill>
              <a:latin typeface="Montserrat Ultra-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121001" y="5982739"/>
            <a:ext cx="4045998" cy="2362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spc="89">
                <a:solidFill>
                  <a:srgbClr val="FFFFFF"/>
                </a:solidFill>
                <a:latin typeface="Montserrat Ultra-Bold"/>
              </a:rPr>
              <a:t>Khởi tạo các Node người dùng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213302" y="5982739"/>
            <a:ext cx="4045998" cy="316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spc="89">
                <a:solidFill>
                  <a:srgbClr val="FFFFFF"/>
                </a:solidFill>
                <a:latin typeface="Montserrat Ultra-Bold"/>
              </a:rPr>
              <a:t>Khởi tạo các mối quan hệ giữa các người dùng </a:t>
            </a:r>
          </a:p>
        </p:txBody>
      </p:sp>
      <p:sp>
        <p:nvSpPr>
          <p:cNvPr id="6" name="AutoShape 6"/>
          <p:cNvSpPr/>
          <p:nvPr/>
        </p:nvSpPr>
        <p:spPr>
          <a:xfrm>
            <a:off x="10136045" y="4723994"/>
            <a:ext cx="4108211" cy="0"/>
          </a:xfrm>
          <a:prstGeom prst="line">
            <a:avLst/>
          </a:prstGeom>
          <a:ln w="38100" cap="flat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8151955" y="3750999"/>
            <a:ext cx="1984090" cy="1984090"/>
            <a:chOff x="0" y="0"/>
            <a:chExt cx="2645454" cy="2645454"/>
          </a:xfrm>
        </p:grpSpPr>
        <p:grpSp>
          <p:nvGrpSpPr>
            <p:cNvPr id="8" name="Group 8"/>
            <p:cNvGrpSpPr/>
            <p:nvPr/>
          </p:nvGrpSpPr>
          <p:grpSpPr>
            <a:xfrm>
              <a:off x="306266" y="306266"/>
              <a:ext cx="2032921" cy="2032921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73737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64027" tIns="64027" rIns="64027" bIns="64027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182625" y="182625"/>
              <a:ext cx="2280203" cy="2280203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73737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64027" tIns="64027" rIns="64027" bIns="64027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0" y="0"/>
              <a:ext cx="2645454" cy="2645454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sq">
                <a:solidFill>
                  <a:srgbClr val="FFCE08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64027" tIns="64027" rIns="64027" bIns="64027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394146" y="914210"/>
              <a:ext cx="1857162" cy="912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5000" spc="100">
                  <a:solidFill>
                    <a:srgbClr val="FFFFFF"/>
                  </a:solidFill>
                  <a:latin typeface="Montserrat"/>
                </a:rPr>
                <a:t>02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059654" y="3750999"/>
            <a:ext cx="1984090" cy="1984090"/>
            <a:chOff x="0" y="0"/>
            <a:chExt cx="2645454" cy="2645454"/>
          </a:xfrm>
        </p:grpSpPr>
        <p:grpSp>
          <p:nvGrpSpPr>
            <p:cNvPr id="19" name="Group 19"/>
            <p:cNvGrpSpPr/>
            <p:nvPr/>
          </p:nvGrpSpPr>
          <p:grpSpPr>
            <a:xfrm>
              <a:off x="306266" y="306266"/>
              <a:ext cx="2032921" cy="2032921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73737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64027" tIns="64027" rIns="64027" bIns="64027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182625" y="182625"/>
              <a:ext cx="2280203" cy="2280203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73737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64027" tIns="64027" rIns="64027" bIns="64027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0" y="0"/>
              <a:ext cx="2645454" cy="2645454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sq">
                <a:solidFill>
                  <a:srgbClr val="FFCE08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64027" tIns="64027" rIns="64027" bIns="64027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394146" y="944385"/>
              <a:ext cx="1857162" cy="912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5000" spc="100">
                  <a:solidFill>
                    <a:srgbClr val="FFFFFF"/>
                  </a:solidFill>
                  <a:latin typeface="Montserrat"/>
                </a:rPr>
                <a:t>01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4244256" y="3750999"/>
            <a:ext cx="1984090" cy="1984090"/>
            <a:chOff x="0" y="0"/>
            <a:chExt cx="2645454" cy="2645454"/>
          </a:xfrm>
        </p:grpSpPr>
        <p:grpSp>
          <p:nvGrpSpPr>
            <p:cNvPr id="30" name="Group 30"/>
            <p:cNvGrpSpPr/>
            <p:nvPr/>
          </p:nvGrpSpPr>
          <p:grpSpPr>
            <a:xfrm>
              <a:off x="306266" y="306266"/>
              <a:ext cx="2032921" cy="2032921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73737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64027" tIns="64027" rIns="64027" bIns="64027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182625" y="182625"/>
              <a:ext cx="2280203" cy="2280203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73737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64027" tIns="64027" rIns="64027" bIns="64027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0" y="0"/>
              <a:ext cx="2645454" cy="2645454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sq">
                <a:solidFill>
                  <a:srgbClr val="FFCE08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64027" tIns="64027" rIns="64027" bIns="64027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400991" y="914210"/>
              <a:ext cx="1857162" cy="912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5000" spc="100">
                  <a:solidFill>
                    <a:srgbClr val="FFFFFF"/>
                  </a:solidFill>
                  <a:latin typeface="Montserrat"/>
                </a:rPr>
                <a:t>03</a:t>
              </a:r>
            </a:p>
          </p:txBody>
        </p:sp>
      </p:grpSp>
      <p:sp>
        <p:nvSpPr>
          <p:cNvPr id="40" name="AutoShape 40"/>
          <p:cNvSpPr/>
          <p:nvPr/>
        </p:nvSpPr>
        <p:spPr>
          <a:xfrm>
            <a:off x="4043743" y="4723994"/>
            <a:ext cx="4108211" cy="0"/>
          </a:xfrm>
          <a:prstGeom prst="line">
            <a:avLst/>
          </a:prstGeom>
          <a:ln w="38100" cap="flat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1" name="AutoShape 41"/>
          <p:cNvSpPr/>
          <p:nvPr/>
        </p:nvSpPr>
        <p:spPr>
          <a:xfrm rot="-10800000">
            <a:off x="1028700" y="2384326"/>
            <a:ext cx="4627174" cy="0"/>
          </a:xfrm>
          <a:prstGeom prst="line">
            <a:avLst/>
          </a:prstGeom>
          <a:ln w="19050" cap="flat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4" name="TextBox 15">
            <a:extLst>
              <a:ext uri="{FF2B5EF4-FFF2-40B4-BE49-F238E27FC236}">
                <a16:creationId xmlns:a16="http://schemas.microsoft.com/office/drawing/2014/main" id="{9D4C244F-E562-F8AB-21B1-E3608CACD1AD}"/>
              </a:ext>
            </a:extLst>
          </p:cNvPr>
          <p:cNvSpPr txBox="1"/>
          <p:nvPr/>
        </p:nvSpPr>
        <p:spPr>
          <a:xfrm>
            <a:off x="1032437" y="3868865"/>
            <a:ext cx="4863228" cy="581961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4114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animBg="1"/>
      <p:bldP spid="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FAF336FC-02E5-F5B2-E9FE-BB65537757A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" name="Group 2"/>
          <p:cNvGrpSpPr/>
          <p:nvPr/>
        </p:nvGrpSpPr>
        <p:grpSpPr>
          <a:xfrm>
            <a:off x="8226383" y="336309"/>
            <a:ext cx="9474198" cy="9614383"/>
            <a:chOff x="0" y="0"/>
            <a:chExt cx="6257412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57412" cy="6350000"/>
            </a:xfrm>
            <a:custGeom>
              <a:avLst/>
              <a:gdLst/>
              <a:ahLst/>
              <a:cxnLst/>
              <a:rect l="l" t="t" r="r" b="b"/>
              <a:pathLst>
                <a:path w="6257412" h="6350000">
                  <a:moveTo>
                    <a:pt x="3128706" y="0"/>
                  </a:moveTo>
                  <a:cubicBezTo>
                    <a:pt x="4856521" y="0"/>
                    <a:pt x="6257412" y="1421130"/>
                    <a:pt x="6257412" y="3175000"/>
                  </a:cubicBezTo>
                  <a:cubicBezTo>
                    <a:pt x="6257412" y="4928870"/>
                    <a:pt x="4856521" y="6350000"/>
                    <a:pt x="3128706" y="6350000"/>
                  </a:cubicBezTo>
                  <a:cubicBezTo>
                    <a:pt x="1400891" y="6350000"/>
                    <a:pt x="0" y="4928870"/>
                    <a:pt x="0" y="3175000"/>
                  </a:cubicBezTo>
                  <a:cubicBezTo>
                    <a:pt x="0" y="1421130"/>
                    <a:pt x="1400891" y="0"/>
                    <a:pt x="3128706" y="0"/>
                  </a:cubicBezTo>
                  <a:close/>
                </a:path>
              </a:pathLst>
            </a:custGeom>
            <a:blipFill>
              <a:blip r:embed="rId3"/>
              <a:stretch>
                <a:fillRect t="-5995" b="-720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352195" y="1958839"/>
            <a:ext cx="6103598" cy="471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5000" spc="100">
                <a:solidFill>
                  <a:srgbClr val="000000"/>
                </a:solidFill>
                <a:latin typeface="Montserrat Bold Italics"/>
              </a:rPr>
              <a:t>Cơ sở dữ liệu đồ thị của mạng xã hội Facebook sau khi khởi tạo xong dữ liệu</a:t>
            </a:r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02A094DE-0897-A921-56FC-FEC698748BA2}"/>
              </a:ext>
            </a:extLst>
          </p:cNvPr>
          <p:cNvSpPr/>
          <p:nvPr/>
        </p:nvSpPr>
        <p:spPr>
          <a:xfrm>
            <a:off x="1028700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">
            <a:extLst>
              <a:ext uri="{FF2B5EF4-FFF2-40B4-BE49-F238E27FC236}">
                <a16:creationId xmlns:a16="http://schemas.microsoft.com/office/drawing/2014/main" id="{1140B9D2-B129-D396-A939-66AF9E5F5F2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021107" y="-1885674"/>
            <a:ext cx="16230600" cy="1623060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330028" y="410455"/>
            <a:ext cx="12008422" cy="12008374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42957" r="-4295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6168884" y="9673331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72166" y="9378316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772166" y="3963035"/>
            <a:ext cx="5787612" cy="411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50"/>
              </a:lnSpc>
            </a:pPr>
            <a:r>
              <a:rPr lang="en-US" sz="5000" spc="100">
                <a:solidFill>
                  <a:srgbClr val="212423"/>
                </a:solidFill>
                <a:latin typeface="Montserrat"/>
              </a:rPr>
              <a:t>Cài đặt các thư viện cần thiết cho chương trình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2166" y="1491263"/>
            <a:ext cx="7762234" cy="2270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230"/>
              </a:lnSpc>
            </a:pPr>
            <a:r>
              <a:rPr lang="vi-VN" sz="6500" spc="130" dirty="0">
                <a:solidFill>
                  <a:srgbClr val="212423"/>
                </a:solidFill>
                <a:latin typeface="Montserrat Bold Italics"/>
              </a:rPr>
              <a:t>DEMO CHƯƠNG TRÌNH</a:t>
            </a:r>
            <a:endParaRPr lang="en-US" sz="6500" spc="130" dirty="0">
              <a:solidFill>
                <a:srgbClr val="212423"/>
              </a:solidFill>
              <a:latin typeface="Montserrat Bold Itali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13A6ACAB-8377-7DD9-EC14-900AC3B3C22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57200" y="3162300"/>
            <a:ext cx="3505200" cy="3152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82"/>
              </a:lnSpc>
              <a:spcBef>
                <a:spcPct val="0"/>
              </a:spcBef>
            </a:pPr>
            <a:r>
              <a:rPr lang="vi-VN" sz="5987" spc="-353">
                <a:solidFill>
                  <a:srgbClr val="000000"/>
                </a:solidFill>
                <a:latin typeface="Montserrat Ultra-Bold Italics"/>
              </a:rPr>
              <a:t>CHƯƠNG TRÌNH CƠ BẢN</a:t>
            </a:r>
            <a:endParaRPr lang="en-US" sz="5987" spc="-353" dirty="0">
              <a:solidFill>
                <a:srgbClr val="000000"/>
              </a:solidFill>
              <a:latin typeface="Montserrat Ultra-Bold Italics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F67070B-7C26-24FF-2D1E-678554B312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6"/>
          <a:stretch/>
        </p:blipFill>
        <p:spPr bwMode="auto">
          <a:xfrm>
            <a:off x="4267200" y="302365"/>
            <a:ext cx="13794002" cy="96822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Freeform 3">
            <a:extLst>
              <a:ext uri="{FF2B5EF4-FFF2-40B4-BE49-F238E27FC236}">
                <a16:creationId xmlns:a16="http://schemas.microsoft.com/office/drawing/2014/main" id="{50DA9E0C-12B0-89AC-EB4B-F7194DB9CB5D}"/>
              </a:ext>
            </a:extLst>
          </p:cNvPr>
          <p:cNvSpPr/>
          <p:nvPr/>
        </p:nvSpPr>
        <p:spPr>
          <a:xfrm>
            <a:off x="1028700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304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56F389F3-9210-0BC8-A293-33EA6465E74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4447520" y="1951661"/>
            <a:ext cx="3505200" cy="6383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82"/>
              </a:lnSpc>
              <a:spcBef>
                <a:spcPct val="0"/>
              </a:spcBef>
            </a:pPr>
            <a:r>
              <a:rPr lang="vi-VN" sz="5987" spc="-353" dirty="0">
                <a:solidFill>
                  <a:srgbClr val="000000"/>
                </a:solidFill>
                <a:latin typeface="Montserrat Ultra-Bold Italics"/>
              </a:rPr>
              <a:t>GIAO DIỆN</a:t>
            </a:r>
          </a:p>
          <a:p>
            <a:pPr algn="ctr">
              <a:lnSpc>
                <a:spcPts val="8382"/>
              </a:lnSpc>
              <a:spcBef>
                <a:spcPct val="0"/>
              </a:spcBef>
            </a:pPr>
            <a:r>
              <a:rPr lang="vi-VN" sz="5987" spc="-353" dirty="0">
                <a:solidFill>
                  <a:srgbClr val="000000"/>
                </a:solidFill>
                <a:latin typeface="Montserrat Ultra-Bold Italics"/>
              </a:rPr>
              <a:t>SAU KHI CHẠY “TÌM BẠN”</a:t>
            </a:r>
            <a:endParaRPr lang="en-US" sz="5987" spc="-353" dirty="0">
              <a:solidFill>
                <a:srgbClr val="000000"/>
              </a:solidFill>
              <a:latin typeface="Montserrat Ultra-Bold Italics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5594FD7-3E84-6E66-B02A-FA181D735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302361"/>
            <a:ext cx="13850790" cy="9682269"/>
          </a:xfrm>
          <a:prstGeom prst="rect">
            <a:avLst/>
          </a:prstGeom>
        </p:spPr>
      </p:pic>
      <p:sp>
        <p:nvSpPr>
          <p:cNvPr id="2" name="Freeform 3">
            <a:extLst>
              <a:ext uri="{FF2B5EF4-FFF2-40B4-BE49-F238E27FC236}">
                <a16:creationId xmlns:a16="http://schemas.microsoft.com/office/drawing/2014/main" id="{EDF5AAB0-ADB3-6D04-B5E4-C7E0F6762158}"/>
              </a:ext>
            </a:extLst>
          </p:cNvPr>
          <p:cNvSpPr/>
          <p:nvPr/>
        </p:nvSpPr>
        <p:spPr>
          <a:xfrm>
            <a:off x="15754648" y="9410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987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E54C9380-3548-5E2C-2628-3C6518F1EE8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81000" y="1951661"/>
            <a:ext cx="3505200" cy="6383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82"/>
              </a:lnSpc>
              <a:spcBef>
                <a:spcPct val="0"/>
              </a:spcBef>
            </a:pPr>
            <a:r>
              <a:rPr lang="vi-VN" sz="5987" spc="-353" dirty="0">
                <a:solidFill>
                  <a:srgbClr val="000000"/>
                </a:solidFill>
                <a:latin typeface="Montserrat Ultra-Bold Italics"/>
              </a:rPr>
              <a:t>GIAO DIỆN KHI CHẠY “IN KẾT QUẢ VÀO EXCEL”</a:t>
            </a:r>
            <a:endParaRPr lang="en-US" sz="5987" spc="-353" dirty="0">
              <a:solidFill>
                <a:srgbClr val="000000"/>
              </a:solidFill>
              <a:latin typeface="Montserrat Ultra-Bold Italics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DAF9A8D-39EB-04FE-4B6D-ACC9F9B78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302363"/>
            <a:ext cx="13912223" cy="9682269"/>
          </a:xfrm>
          <a:prstGeom prst="rect">
            <a:avLst/>
          </a:prstGeom>
        </p:spPr>
      </p:pic>
      <p:sp>
        <p:nvSpPr>
          <p:cNvPr id="5" name="Freeform 3">
            <a:extLst>
              <a:ext uri="{FF2B5EF4-FFF2-40B4-BE49-F238E27FC236}">
                <a16:creationId xmlns:a16="http://schemas.microsoft.com/office/drawing/2014/main" id="{815C16CC-4E8D-89BC-EBF7-875F84AAA525}"/>
              </a:ext>
            </a:extLst>
          </p:cNvPr>
          <p:cNvSpPr/>
          <p:nvPr/>
        </p:nvSpPr>
        <p:spPr>
          <a:xfrm>
            <a:off x="1028700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17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CF9372F1-9ECA-A062-73F1-6A81B89C907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-774983" y="3154948"/>
            <a:ext cx="38444430" cy="7132052"/>
          </a:xfrm>
          <a:custGeom>
            <a:avLst/>
            <a:gdLst/>
            <a:ahLst/>
            <a:cxnLst/>
            <a:rect l="l" t="t" r="r" b="b"/>
            <a:pathLst>
              <a:path w="38444430" h="7132052">
                <a:moveTo>
                  <a:pt x="0" y="0"/>
                </a:moveTo>
                <a:lnTo>
                  <a:pt x="38444430" y="0"/>
                </a:lnTo>
                <a:lnTo>
                  <a:pt x="38444430" y="7132052"/>
                </a:lnTo>
                <a:lnTo>
                  <a:pt x="0" y="71320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244436" y="461804"/>
            <a:ext cx="12271686" cy="2076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82"/>
              </a:lnSpc>
              <a:spcBef>
                <a:spcPct val="0"/>
              </a:spcBef>
            </a:pPr>
            <a:r>
              <a:rPr lang="en-US" sz="5987" spc="-353">
                <a:solidFill>
                  <a:srgbClr val="000000"/>
                </a:solidFill>
                <a:latin typeface="Montserrat Ultra-Bold Italics"/>
              </a:rPr>
              <a:t>KẾT QUẢ SAU KHI XUẤT RA EXCEL</a:t>
            </a:r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F3DE7F88-E666-54F8-AD12-B03BABB8A40B}"/>
              </a:ext>
            </a:extLst>
          </p:cNvPr>
          <p:cNvSpPr/>
          <p:nvPr/>
        </p:nvSpPr>
        <p:spPr>
          <a:xfrm>
            <a:off x="1028700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058DB6FC-2EAB-5B47-F5DB-0A78643CD72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244436" y="461804"/>
            <a:ext cx="12271686" cy="997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82"/>
              </a:lnSpc>
              <a:spcBef>
                <a:spcPct val="0"/>
              </a:spcBef>
            </a:pPr>
            <a:r>
              <a:rPr lang="en-US" sz="5987" spc="-353" dirty="0" err="1">
                <a:solidFill>
                  <a:srgbClr val="000000"/>
                </a:solidFill>
                <a:latin typeface="Montserrat Ultra-Bold Italics"/>
              </a:rPr>
              <a:t>KẾT</a:t>
            </a:r>
            <a:r>
              <a:rPr lang="en-US" sz="5987" spc="-353" dirty="0">
                <a:solidFill>
                  <a:srgbClr val="000000"/>
                </a:solidFill>
                <a:latin typeface="Montserrat Ultra-Bold Italics"/>
              </a:rPr>
              <a:t> </a:t>
            </a:r>
            <a:r>
              <a:rPr lang="en-US" sz="5987" spc="-353" dirty="0" err="1">
                <a:solidFill>
                  <a:srgbClr val="000000"/>
                </a:solidFill>
                <a:latin typeface="Montserrat Ultra-Bold Italics"/>
              </a:rPr>
              <a:t>QUẢ</a:t>
            </a:r>
            <a:r>
              <a:rPr lang="en-US" sz="5987" spc="-353" dirty="0">
                <a:solidFill>
                  <a:srgbClr val="000000"/>
                </a:solidFill>
                <a:latin typeface="Montserrat Ultra-Bold Italics"/>
              </a:rPr>
              <a:t> </a:t>
            </a:r>
            <a:r>
              <a:rPr lang="vi-VN" sz="5987" spc="-353" dirty="0">
                <a:solidFill>
                  <a:srgbClr val="000000"/>
                </a:solidFill>
                <a:latin typeface="Montserrat Ultra-Bold Italics"/>
              </a:rPr>
              <a:t>ĐƯỢC IN TRONG EXCEL</a:t>
            </a:r>
            <a:endParaRPr lang="en-US" sz="5987" spc="-353" dirty="0">
              <a:solidFill>
                <a:srgbClr val="000000"/>
              </a:solidFill>
              <a:latin typeface="Montserrat Ultra-Bold Italics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C152B6B-83AD-AC86-91F0-FEB9ED88D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28" y="1866900"/>
            <a:ext cx="17735943" cy="7239000"/>
          </a:xfrm>
          <a:prstGeom prst="rect">
            <a:avLst/>
          </a:prstGeom>
        </p:spPr>
      </p:pic>
      <p:sp>
        <p:nvSpPr>
          <p:cNvPr id="2" name="Freeform 3">
            <a:extLst>
              <a:ext uri="{FF2B5EF4-FFF2-40B4-BE49-F238E27FC236}">
                <a16:creationId xmlns:a16="http://schemas.microsoft.com/office/drawing/2014/main" id="{3BDA5B9A-8853-9D3A-D007-EB03E90AED87}"/>
              </a:ext>
            </a:extLst>
          </p:cNvPr>
          <p:cNvSpPr/>
          <p:nvPr/>
        </p:nvSpPr>
        <p:spPr>
          <a:xfrm>
            <a:off x="16213147" y="960594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776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E5C557EC-0F00-98E4-16BA-341ECD0FDD4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4447520" y="1951661"/>
            <a:ext cx="3505200" cy="7460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82"/>
              </a:lnSpc>
              <a:spcBef>
                <a:spcPct val="0"/>
              </a:spcBef>
            </a:pPr>
            <a:r>
              <a:rPr lang="vi-VN" sz="5987" spc="-353" dirty="0">
                <a:solidFill>
                  <a:srgbClr val="000000"/>
                </a:solidFill>
                <a:latin typeface="Montserrat Ultra-Bold Italics"/>
              </a:rPr>
              <a:t>GIAO DIỆN</a:t>
            </a:r>
          </a:p>
          <a:p>
            <a:pPr algn="ctr">
              <a:lnSpc>
                <a:spcPts val="8382"/>
              </a:lnSpc>
              <a:spcBef>
                <a:spcPct val="0"/>
              </a:spcBef>
            </a:pPr>
            <a:r>
              <a:rPr lang="vi-VN" sz="5987" spc="-353" dirty="0">
                <a:solidFill>
                  <a:srgbClr val="000000"/>
                </a:solidFill>
                <a:latin typeface="Montserrat Ultra-Bold Italics"/>
              </a:rPr>
              <a:t>BÁO LỖI “IN  KẾT QUẢ VÀO EXCEL”</a:t>
            </a:r>
            <a:endParaRPr lang="en-US" sz="5987" spc="-353" dirty="0">
              <a:solidFill>
                <a:srgbClr val="000000"/>
              </a:solidFill>
              <a:latin typeface="Montserrat Ultra-Bold Italics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B72F316-3908-C626-024E-7784B84EA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82" y="302365"/>
            <a:ext cx="13956438" cy="9682269"/>
          </a:xfrm>
          <a:prstGeom prst="rect">
            <a:avLst/>
          </a:prstGeom>
        </p:spPr>
      </p:pic>
      <p:sp>
        <p:nvSpPr>
          <p:cNvPr id="8" name="Freeform 3">
            <a:extLst>
              <a:ext uri="{FF2B5EF4-FFF2-40B4-BE49-F238E27FC236}">
                <a16:creationId xmlns:a16="http://schemas.microsoft.com/office/drawing/2014/main" id="{05D9C4B9-65D6-7481-5BF7-57D55C859E5B}"/>
              </a:ext>
            </a:extLst>
          </p:cNvPr>
          <p:cNvSpPr/>
          <p:nvPr/>
        </p:nvSpPr>
        <p:spPr>
          <a:xfrm>
            <a:off x="16013860" y="9520867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361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57863">
            <a:off x="-2185684" y="1812964"/>
            <a:ext cx="21273218" cy="9128145"/>
          </a:xfrm>
          <a:custGeom>
            <a:avLst/>
            <a:gdLst/>
            <a:ahLst/>
            <a:cxnLst/>
            <a:rect l="l" t="t" r="r" b="b"/>
            <a:pathLst>
              <a:path w="21273218" h="9128145">
                <a:moveTo>
                  <a:pt x="0" y="0"/>
                </a:moveTo>
                <a:lnTo>
                  <a:pt x="21273218" y="0"/>
                </a:lnTo>
                <a:lnTo>
                  <a:pt x="21273218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378524" y="8918880"/>
            <a:ext cx="4880776" cy="516878"/>
          </a:xfrm>
          <a:custGeom>
            <a:avLst/>
            <a:gdLst/>
            <a:ahLst/>
            <a:cxnLst/>
            <a:rect l="l" t="t" r="r" b="b"/>
            <a:pathLst>
              <a:path w="4880776" h="516878">
                <a:moveTo>
                  <a:pt x="0" y="0"/>
                </a:moveTo>
                <a:lnTo>
                  <a:pt x="4880776" y="0"/>
                </a:lnTo>
                <a:lnTo>
                  <a:pt x="4880776" y="516878"/>
                </a:lnTo>
                <a:lnTo>
                  <a:pt x="0" y="5168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2396073" y="4086047"/>
            <a:ext cx="4863227" cy="5602436"/>
            <a:chOff x="0" y="0"/>
            <a:chExt cx="1279723" cy="14742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79723" cy="1474241"/>
            </a:xfrm>
            <a:custGeom>
              <a:avLst/>
              <a:gdLst/>
              <a:ahLst/>
              <a:cxnLst/>
              <a:rect l="l" t="t" r="r" b="b"/>
              <a:pathLst>
                <a:path w="1279723" h="1474241">
                  <a:moveTo>
                    <a:pt x="0" y="0"/>
                  </a:moveTo>
                  <a:lnTo>
                    <a:pt x="1279723" y="0"/>
                  </a:lnTo>
                  <a:lnTo>
                    <a:pt x="1279723" y="1474241"/>
                  </a:lnTo>
                  <a:lnTo>
                    <a:pt x="0" y="1474241"/>
                  </a:ln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279723" cy="1531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6696944" y="8918880"/>
            <a:ext cx="4880776" cy="516878"/>
          </a:xfrm>
          <a:custGeom>
            <a:avLst/>
            <a:gdLst/>
            <a:ahLst/>
            <a:cxnLst/>
            <a:rect l="l" t="t" r="r" b="b"/>
            <a:pathLst>
              <a:path w="4880776" h="516878">
                <a:moveTo>
                  <a:pt x="0" y="0"/>
                </a:moveTo>
                <a:lnTo>
                  <a:pt x="4880776" y="0"/>
                </a:lnTo>
                <a:lnTo>
                  <a:pt x="4880776" y="516878"/>
                </a:lnTo>
                <a:lnTo>
                  <a:pt x="0" y="5168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6714493" y="4086047"/>
            <a:ext cx="4863227" cy="5602436"/>
            <a:chOff x="0" y="0"/>
            <a:chExt cx="1279723" cy="147424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79723" cy="1474241"/>
            </a:xfrm>
            <a:custGeom>
              <a:avLst/>
              <a:gdLst/>
              <a:ahLst/>
              <a:cxnLst/>
              <a:rect l="l" t="t" r="r" b="b"/>
              <a:pathLst>
                <a:path w="1279723" h="1474241">
                  <a:moveTo>
                    <a:pt x="0" y="0"/>
                  </a:moveTo>
                  <a:lnTo>
                    <a:pt x="1279723" y="0"/>
                  </a:lnTo>
                  <a:lnTo>
                    <a:pt x="1279723" y="1474241"/>
                  </a:lnTo>
                  <a:lnTo>
                    <a:pt x="0" y="1474241"/>
                  </a:ln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279723" cy="1531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14888" y="8918880"/>
            <a:ext cx="4880776" cy="516878"/>
          </a:xfrm>
          <a:custGeom>
            <a:avLst/>
            <a:gdLst/>
            <a:ahLst/>
            <a:cxnLst/>
            <a:rect l="l" t="t" r="r" b="b"/>
            <a:pathLst>
              <a:path w="4880776" h="516878">
                <a:moveTo>
                  <a:pt x="0" y="0"/>
                </a:moveTo>
                <a:lnTo>
                  <a:pt x="4880775" y="0"/>
                </a:lnTo>
                <a:lnTo>
                  <a:pt x="4880775" y="516878"/>
                </a:lnTo>
                <a:lnTo>
                  <a:pt x="0" y="5168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032437" y="4086047"/>
            <a:ext cx="4863227" cy="5602436"/>
            <a:chOff x="0" y="0"/>
            <a:chExt cx="1279723" cy="147424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79723" cy="1474241"/>
            </a:xfrm>
            <a:custGeom>
              <a:avLst/>
              <a:gdLst/>
              <a:ahLst/>
              <a:cxnLst/>
              <a:rect l="l" t="t" r="r" b="b"/>
              <a:pathLst>
                <a:path w="1279723" h="1474241">
                  <a:moveTo>
                    <a:pt x="0" y="0"/>
                  </a:moveTo>
                  <a:lnTo>
                    <a:pt x="1279723" y="0"/>
                  </a:lnTo>
                  <a:lnTo>
                    <a:pt x="1279723" y="1474241"/>
                  </a:lnTo>
                  <a:lnTo>
                    <a:pt x="0" y="1474241"/>
                  </a:ln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279723" cy="1531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252631" y="2874627"/>
            <a:ext cx="2422839" cy="242283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925913" y="2874627"/>
            <a:ext cx="2422839" cy="2422839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617864" y="2874627"/>
            <a:ext cx="2422839" cy="242283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2738946" y="3304338"/>
            <a:ext cx="1432659" cy="1563417"/>
          </a:xfrm>
          <a:custGeom>
            <a:avLst/>
            <a:gdLst/>
            <a:ahLst/>
            <a:cxnLst/>
            <a:rect l="l" t="t" r="r" b="b"/>
            <a:pathLst>
              <a:path w="1432659" h="1563417">
                <a:moveTo>
                  <a:pt x="0" y="0"/>
                </a:moveTo>
                <a:lnTo>
                  <a:pt x="1432659" y="0"/>
                </a:lnTo>
                <a:lnTo>
                  <a:pt x="1432659" y="1563417"/>
                </a:lnTo>
                <a:lnTo>
                  <a:pt x="0" y="15634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8450925" y="3304338"/>
            <a:ext cx="1372337" cy="1648003"/>
          </a:xfrm>
          <a:custGeom>
            <a:avLst/>
            <a:gdLst/>
            <a:ahLst/>
            <a:cxnLst/>
            <a:rect l="l" t="t" r="r" b="b"/>
            <a:pathLst>
              <a:path w="1372337" h="1648003">
                <a:moveTo>
                  <a:pt x="0" y="0"/>
                </a:moveTo>
                <a:lnTo>
                  <a:pt x="1372337" y="0"/>
                </a:lnTo>
                <a:lnTo>
                  <a:pt x="1372337" y="1648003"/>
                </a:lnTo>
                <a:lnTo>
                  <a:pt x="0" y="16480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4019009" y="3267949"/>
            <a:ext cx="1599806" cy="1599806"/>
          </a:xfrm>
          <a:custGeom>
            <a:avLst/>
            <a:gdLst/>
            <a:ahLst/>
            <a:cxnLst/>
            <a:rect l="l" t="t" r="r" b="b"/>
            <a:pathLst>
              <a:path w="1599806" h="1599806">
                <a:moveTo>
                  <a:pt x="0" y="0"/>
                </a:moveTo>
                <a:lnTo>
                  <a:pt x="1599806" y="0"/>
                </a:lnTo>
                <a:lnTo>
                  <a:pt x="1599806" y="1599806"/>
                </a:lnTo>
                <a:lnTo>
                  <a:pt x="0" y="15998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2497629" y="593420"/>
            <a:ext cx="13617940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-556" dirty="0" err="1">
                <a:solidFill>
                  <a:srgbClr val="263F6B"/>
                </a:solidFill>
                <a:latin typeface="Montserrat Ultra-Bold Italics"/>
              </a:rPr>
              <a:t>HẠN</a:t>
            </a:r>
            <a:r>
              <a:rPr lang="en-US" sz="9431" spc="-556" dirty="0">
                <a:solidFill>
                  <a:srgbClr val="263F6B"/>
                </a:solidFill>
                <a:latin typeface="Montserrat Ultra-Bold Italics"/>
              </a:rPr>
              <a:t> </a:t>
            </a:r>
            <a:r>
              <a:rPr lang="en-US" sz="9431" spc="-556" dirty="0" err="1">
                <a:solidFill>
                  <a:srgbClr val="263F6B"/>
                </a:solidFill>
                <a:latin typeface="Montserrat Ultra-Bold Italics"/>
              </a:rPr>
              <a:t>CHẾ</a:t>
            </a:r>
            <a:endParaRPr lang="en-US" sz="9431" spc="-556" dirty="0">
              <a:solidFill>
                <a:srgbClr val="263F6B"/>
              </a:solidFill>
              <a:latin typeface="Montserrat Ultra-Bold Italic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369736" y="5161101"/>
            <a:ext cx="4188628" cy="414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9"/>
              </a:lnSpc>
            </a:pPr>
            <a:r>
              <a:rPr lang="en-US" sz="3999" spc="79">
                <a:solidFill>
                  <a:srgbClr val="FFFFFF"/>
                </a:solidFill>
                <a:latin typeface="Montserrat Ultra-Bold"/>
              </a:rPr>
              <a:t>Chưa cải tiến được gì thêm trong thuật toán của các mô hình phân lớp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042780" y="5161101"/>
            <a:ext cx="4188628" cy="1365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9"/>
              </a:lnSpc>
            </a:pPr>
            <a:r>
              <a:rPr lang="en-US" sz="3999" spc="79">
                <a:solidFill>
                  <a:srgbClr val="FFFFFF"/>
                </a:solidFill>
                <a:latin typeface="Montserrat Ultra-Bold"/>
              </a:rPr>
              <a:t>Giao diện khá đơn giản.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724598" y="5161101"/>
            <a:ext cx="4188628" cy="484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9"/>
              </a:lnSpc>
            </a:pPr>
            <a:r>
              <a:rPr lang="en-US" sz="3999" spc="79">
                <a:solidFill>
                  <a:srgbClr val="FFFFFF"/>
                </a:solidFill>
                <a:latin typeface="Montserrat Ultra-Bold"/>
              </a:rPr>
              <a:t> Khai phá ít cơ sở dữ liệu, chưa khai thác hết các mối quan hệ trên mạng xã hội.</a:t>
            </a:r>
          </a:p>
          <a:p>
            <a:pPr algn="ctr">
              <a:lnSpc>
                <a:spcPts val="5519"/>
              </a:lnSpc>
            </a:pPr>
            <a:endParaRPr lang="en-US" sz="3999" spc="79">
              <a:solidFill>
                <a:srgbClr val="FFFFFF"/>
              </a:solidFill>
              <a:latin typeface="Montserrat Ultra-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9" grpId="0"/>
      <p:bldP spid="30" grpId="0"/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7020778">
            <a:off x="2141868" y="493189"/>
            <a:ext cx="16230600" cy="10441156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-7020778">
            <a:off x="-5049109" y="1478136"/>
            <a:ext cx="16230600" cy="10441156"/>
          </a:xfrm>
          <a:prstGeom prst="rect">
            <a:avLst/>
          </a:prstGeom>
          <a:solidFill>
            <a:srgbClr val="263F6B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23946" y="4191815"/>
            <a:ext cx="15721053" cy="5331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8000" spc="120" dirty="0" err="1">
                <a:solidFill>
                  <a:srgbClr val="FFFFFF"/>
                </a:solidFill>
                <a:latin typeface="Montserrat Bold Italics"/>
              </a:rPr>
              <a:t>ỨNG</a:t>
            </a:r>
            <a:r>
              <a:rPr lang="en-US" sz="8000" spc="120" dirty="0">
                <a:solidFill>
                  <a:srgbClr val="FFFFFF"/>
                </a:solidFill>
                <a:latin typeface="Montserrat Bold Italics"/>
              </a:rPr>
              <a:t> </a:t>
            </a:r>
            <a:r>
              <a:rPr lang="en-US" sz="8000" spc="120" dirty="0" err="1">
                <a:solidFill>
                  <a:srgbClr val="FFFFFF"/>
                </a:solidFill>
                <a:latin typeface="Montserrat Bold Italics"/>
              </a:rPr>
              <a:t>DỤNG</a:t>
            </a:r>
            <a:r>
              <a:rPr lang="en-US" sz="8000" spc="120" dirty="0">
                <a:solidFill>
                  <a:srgbClr val="FFFFFF"/>
                </a:solidFill>
                <a:latin typeface="Montserrat Bold Italics"/>
              </a:rPr>
              <a:t> </a:t>
            </a:r>
            <a:r>
              <a:rPr lang="en-US" sz="8000" spc="120" dirty="0" err="1">
                <a:solidFill>
                  <a:srgbClr val="FFFFFF"/>
                </a:solidFill>
                <a:latin typeface="Montserrat Bold Italics"/>
              </a:rPr>
              <a:t>MÔ</a:t>
            </a:r>
            <a:r>
              <a:rPr lang="en-US" sz="8000" spc="120" dirty="0">
                <a:solidFill>
                  <a:srgbClr val="FFFFFF"/>
                </a:solidFill>
                <a:latin typeface="Montserrat Bold Italics"/>
              </a:rPr>
              <a:t> </a:t>
            </a:r>
            <a:r>
              <a:rPr lang="en-US" sz="8000" spc="120" dirty="0" err="1">
                <a:solidFill>
                  <a:srgbClr val="FFFFFF"/>
                </a:solidFill>
                <a:latin typeface="Montserrat Bold Italics"/>
              </a:rPr>
              <a:t>HÌNH</a:t>
            </a:r>
            <a:r>
              <a:rPr lang="en-US" sz="8000" spc="120" dirty="0">
                <a:solidFill>
                  <a:srgbClr val="FFFFFF"/>
                </a:solidFill>
                <a:latin typeface="Montserrat Bold Italics"/>
              </a:rPr>
              <a:t> </a:t>
            </a:r>
            <a:r>
              <a:rPr lang="en-US" sz="8000" spc="120" dirty="0" err="1">
                <a:solidFill>
                  <a:srgbClr val="FFFFFF"/>
                </a:solidFill>
                <a:latin typeface="Montserrat Bold Italics"/>
              </a:rPr>
              <a:t>PHÂN</a:t>
            </a:r>
            <a:r>
              <a:rPr lang="en-US" sz="8000" spc="120" dirty="0">
                <a:solidFill>
                  <a:srgbClr val="FFFFFF"/>
                </a:solidFill>
                <a:latin typeface="Montserrat Bold Italics"/>
              </a:rPr>
              <a:t> </a:t>
            </a:r>
            <a:r>
              <a:rPr lang="en-US" sz="8000" spc="120" dirty="0" err="1">
                <a:solidFill>
                  <a:srgbClr val="FFFFFF"/>
                </a:solidFill>
                <a:latin typeface="Montserrat Bold Italics"/>
              </a:rPr>
              <a:t>LỚP</a:t>
            </a:r>
            <a:r>
              <a:rPr lang="en-US" sz="8000" spc="120" dirty="0">
                <a:solidFill>
                  <a:srgbClr val="FFFFFF"/>
                </a:solidFill>
                <a:latin typeface="Montserrat Bold Italics"/>
              </a:rPr>
              <a:t> </a:t>
            </a:r>
            <a:r>
              <a:rPr lang="en-US" sz="8000" spc="120" dirty="0" err="1">
                <a:solidFill>
                  <a:srgbClr val="FFFFFF"/>
                </a:solidFill>
                <a:latin typeface="Montserrat Bold Italics"/>
              </a:rPr>
              <a:t>ĐỂ</a:t>
            </a:r>
            <a:r>
              <a:rPr lang="en-US" sz="8000" spc="120" dirty="0">
                <a:solidFill>
                  <a:srgbClr val="FFFFFF"/>
                </a:solidFill>
                <a:latin typeface="Montserrat Bold Italics"/>
              </a:rPr>
              <a:t> </a:t>
            </a:r>
            <a:r>
              <a:rPr lang="en-US" sz="8000" spc="120" dirty="0" err="1">
                <a:solidFill>
                  <a:srgbClr val="FFFFFF"/>
                </a:solidFill>
                <a:latin typeface="Montserrat Bold Italics"/>
              </a:rPr>
              <a:t>DỰ</a:t>
            </a:r>
            <a:r>
              <a:rPr lang="en-US" sz="8000" spc="120" dirty="0">
                <a:solidFill>
                  <a:srgbClr val="FFFFFF"/>
                </a:solidFill>
                <a:latin typeface="Montserrat Bold Italics"/>
              </a:rPr>
              <a:t> </a:t>
            </a:r>
            <a:r>
              <a:rPr lang="en-US" sz="8000" spc="120" dirty="0" err="1">
                <a:solidFill>
                  <a:srgbClr val="FFFFFF"/>
                </a:solidFill>
                <a:latin typeface="Montserrat Bold Italics"/>
              </a:rPr>
              <a:t>ĐOÁN</a:t>
            </a:r>
            <a:r>
              <a:rPr lang="en-US" sz="8000" spc="120" dirty="0">
                <a:solidFill>
                  <a:srgbClr val="FFFFFF"/>
                </a:solidFill>
                <a:latin typeface="Montserrat Bold Italics"/>
              </a:rPr>
              <a:t> LIÊN </a:t>
            </a:r>
            <a:r>
              <a:rPr lang="en-US" sz="8000" spc="120" dirty="0" err="1">
                <a:solidFill>
                  <a:srgbClr val="FFFFFF"/>
                </a:solidFill>
                <a:latin typeface="Montserrat Bold Italics"/>
              </a:rPr>
              <a:t>KẾT</a:t>
            </a:r>
            <a:r>
              <a:rPr lang="en-US" sz="8000" spc="120" dirty="0">
                <a:solidFill>
                  <a:srgbClr val="FFFFFF"/>
                </a:solidFill>
                <a:latin typeface="Montserrat Bold Italics"/>
              </a:rPr>
              <a:t> </a:t>
            </a:r>
            <a:r>
              <a:rPr lang="en-US" sz="8000" spc="120" dirty="0" err="1">
                <a:solidFill>
                  <a:srgbClr val="FFFFFF"/>
                </a:solidFill>
                <a:latin typeface="Montserrat Bold Italics"/>
              </a:rPr>
              <a:t>TRÊN</a:t>
            </a:r>
            <a:r>
              <a:rPr lang="en-US" sz="8000" spc="120" dirty="0">
                <a:solidFill>
                  <a:srgbClr val="FFFFFF"/>
                </a:solidFill>
                <a:latin typeface="Montserrat Bold Italics"/>
              </a:rPr>
              <a:t> </a:t>
            </a:r>
            <a:r>
              <a:rPr lang="en-US" sz="8000" spc="120" dirty="0" err="1">
                <a:solidFill>
                  <a:srgbClr val="FFFFFF"/>
                </a:solidFill>
                <a:latin typeface="Montserrat Bold Italics"/>
              </a:rPr>
              <a:t>MẠNG</a:t>
            </a:r>
            <a:r>
              <a:rPr lang="en-US" sz="8000" spc="120" dirty="0">
                <a:solidFill>
                  <a:srgbClr val="FFFFFF"/>
                </a:solidFill>
                <a:latin typeface="Montserrat Bold Italics"/>
              </a:rPr>
              <a:t> </a:t>
            </a:r>
            <a:r>
              <a:rPr lang="en-US" sz="8000" spc="120" dirty="0" err="1">
                <a:solidFill>
                  <a:srgbClr val="FFFFFF"/>
                </a:solidFill>
                <a:latin typeface="Montserrat Bold Italics"/>
              </a:rPr>
              <a:t>XÃ</a:t>
            </a:r>
            <a:r>
              <a:rPr lang="en-US" sz="8000" spc="120" dirty="0">
                <a:solidFill>
                  <a:srgbClr val="FFFFFF"/>
                </a:solidFill>
                <a:latin typeface="Montserrat Bold Italics"/>
              </a:rPr>
              <a:t> </a:t>
            </a:r>
            <a:r>
              <a:rPr lang="en-US" sz="8000" spc="120" dirty="0" err="1">
                <a:solidFill>
                  <a:srgbClr val="FFFFFF"/>
                </a:solidFill>
                <a:latin typeface="Montserrat Bold Italics"/>
              </a:rPr>
              <a:t>HỘI</a:t>
            </a:r>
            <a:endParaRPr lang="en-US" sz="8000" spc="120" dirty="0">
              <a:solidFill>
                <a:srgbClr val="FFFFFF"/>
              </a:solidFill>
              <a:latin typeface="Montserrat Bold Itali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028700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630927" y="9468895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-1347652" y="4372665"/>
            <a:ext cx="524423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-2298994" y="9582841"/>
            <a:ext cx="900577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>
            <a:off x="-3154186" y="2999501"/>
            <a:ext cx="572018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>
            <a:off x="11403131" y="1333240"/>
            <a:ext cx="930938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1274464" y="2090288"/>
            <a:ext cx="129153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972644" y="700407"/>
            <a:ext cx="2790255" cy="2798814"/>
          </a:xfrm>
          <a:custGeom>
            <a:avLst/>
            <a:gdLst/>
            <a:ahLst/>
            <a:cxnLst/>
            <a:rect l="l" t="t" r="r" b="b"/>
            <a:pathLst>
              <a:path w="2790255" h="2798814">
                <a:moveTo>
                  <a:pt x="0" y="0"/>
                </a:moveTo>
                <a:lnTo>
                  <a:pt x="2790254" y="0"/>
                </a:lnTo>
                <a:lnTo>
                  <a:pt x="2790254" y="2798813"/>
                </a:lnTo>
                <a:lnTo>
                  <a:pt x="0" y="27988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42D01D21-8DB2-8CCC-747A-A97626C01CE4}"/>
              </a:ext>
            </a:extLst>
          </p:cNvPr>
          <p:cNvSpPr txBox="1"/>
          <p:nvPr/>
        </p:nvSpPr>
        <p:spPr>
          <a:xfrm>
            <a:off x="-239332" y="0"/>
            <a:ext cx="14466264" cy="2215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381"/>
              </a:lnSpc>
            </a:pPr>
            <a:r>
              <a:rPr lang="en-US" sz="6000" spc="-584" dirty="0">
                <a:solidFill>
                  <a:srgbClr val="FFFFFF"/>
                </a:solidFill>
                <a:latin typeface="Montserrat Ultra-Bold Italics"/>
              </a:rPr>
              <a:t> </a:t>
            </a:r>
            <a:r>
              <a:rPr lang="vi-VN" sz="6000" spc="-584" dirty="0">
                <a:solidFill>
                  <a:srgbClr val="FFFFFF"/>
                </a:solidFill>
                <a:latin typeface="Montserrat Ultra-Bold Italics"/>
              </a:rPr>
              <a:t>ĐẠI HỌC NHA TRANG</a:t>
            </a:r>
            <a:endParaRPr lang="en-US" sz="6000" spc="-584" dirty="0">
              <a:solidFill>
                <a:srgbClr val="FFFFFF"/>
              </a:solidFill>
              <a:latin typeface="Montserrat Ultra-Bold Italics"/>
            </a:endParaRP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09FFDFC1-AAF4-CF0F-E503-1E30BB5E0E0B}"/>
              </a:ext>
            </a:extLst>
          </p:cNvPr>
          <p:cNvSpPr txBox="1"/>
          <p:nvPr/>
        </p:nvSpPr>
        <p:spPr>
          <a:xfrm>
            <a:off x="123946" y="903267"/>
            <a:ext cx="14466264" cy="2120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381"/>
              </a:lnSpc>
            </a:pPr>
            <a:r>
              <a:rPr lang="vi-VN" sz="5000" spc="-584" dirty="0">
                <a:solidFill>
                  <a:srgbClr val="FFFFFF"/>
                </a:solidFill>
                <a:latin typeface="Montserrat Ultra-Bold Italics"/>
              </a:rPr>
              <a:t>KHOA CÔNG NGHỆ THÔNG TIN</a:t>
            </a:r>
            <a:endParaRPr lang="en-US" sz="5000" spc="-584" dirty="0">
              <a:solidFill>
                <a:srgbClr val="FFFFFF"/>
              </a:solidFill>
              <a:latin typeface="Montserrat Ultra-Bold Italics"/>
            </a:endParaRPr>
          </a:p>
        </p:txBody>
      </p:sp>
    </p:spTree>
    <p:extLst>
      <p:ext uri="{BB962C8B-B14F-4D97-AF65-F5344CB8AC3E}">
        <p14:creationId xmlns:p14="http://schemas.microsoft.com/office/powerpoint/2010/main" val="3533426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528983" y="-2445901"/>
            <a:ext cx="15178802" cy="1517880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7824314" y="-1797460"/>
            <a:ext cx="13881919" cy="1388191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78720" y="4749327"/>
            <a:ext cx="6033363" cy="712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97"/>
              </a:lnSpc>
              <a:spcBef>
                <a:spcPct val="0"/>
              </a:spcBef>
            </a:pPr>
            <a:r>
              <a:rPr lang="en-US" sz="4212" spc="-248">
                <a:solidFill>
                  <a:srgbClr val="FFFFFF"/>
                </a:solidFill>
                <a:latin typeface="Montserrat Ultra-Bold Italics"/>
              </a:rPr>
              <a:t>HƯỚNG PHÁT TRIỂN</a:t>
            </a:r>
          </a:p>
        </p:txBody>
      </p:sp>
      <p:sp>
        <p:nvSpPr>
          <p:cNvPr id="9" name="Freeform 9"/>
          <p:cNvSpPr/>
          <p:nvPr/>
        </p:nvSpPr>
        <p:spPr>
          <a:xfrm>
            <a:off x="6745401" y="1767991"/>
            <a:ext cx="1929325" cy="1929325"/>
          </a:xfrm>
          <a:custGeom>
            <a:avLst/>
            <a:gdLst/>
            <a:ahLst/>
            <a:cxnLst/>
            <a:rect l="l" t="t" r="r" b="b"/>
            <a:pathLst>
              <a:path w="1929325" h="1929325">
                <a:moveTo>
                  <a:pt x="0" y="0"/>
                </a:moveTo>
                <a:lnTo>
                  <a:pt x="1929325" y="0"/>
                </a:lnTo>
                <a:lnTo>
                  <a:pt x="1929325" y="1929325"/>
                </a:lnTo>
                <a:lnTo>
                  <a:pt x="0" y="19293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8837403" y="1935307"/>
            <a:ext cx="9045278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">
                <a:solidFill>
                  <a:srgbClr val="000000"/>
                </a:solidFill>
                <a:latin typeface="Montserrat Ultra-Bold"/>
              </a:rPr>
              <a:t>Biểu diễn mối quan hệ trên các bộ dữ liệu lớn hơn.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41900" y="2117487"/>
            <a:ext cx="1536328" cy="1096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59"/>
              </a:lnSpc>
              <a:spcBef>
                <a:spcPct val="0"/>
              </a:spcBef>
            </a:pPr>
            <a:r>
              <a:rPr lang="en-US" sz="6399" spc="127">
                <a:solidFill>
                  <a:srgbClr val="FFFFFF"/>
                </a:solidFill>
                <a:latin typeface="Montserrat"/>
              </a:rPr>
              <a:t>01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032755" y="2656032"/>
            <a:ext cx="373607" cy="37360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4F4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512083" y="4956696"/>
            <a:ext cx="373607" cy="37360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4F4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057605" y="7504913"/>
            <a:ext cx="373607" cy="37360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4F4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7353385" y="4204763"/>
            <a:ext cx="1929325" cy="1929325"/>
          </a:xfrm>
          <a:custGeom>
            <a:avLst/>
            <a:gdLst/>
            <a:ahLst/>
            <a:cxnLst/>
            <a:rect l="l" t="t" r="r" b="b"/>
            <a:pathLst>
              <a:path w="1929325" h="1929325">
                <a:moveTo>
                  <a:pt x="0" y="0"/>
                </a:moveTo>
                <a:lnTo>
                  <a:pt x="1929325" y="0"/>
                </a:lnTo>
                <a:lnTo>
                  <a:pt x="1929325" y="1929325"/>
                </a:lnTo>
                <a:lnTo>
                  <a:pt x="0" y="19293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9445386" y="4448700"/>
            <a:ext cx="8437294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">
                <a:solidFill>
                  <a:srgbClr val="000000"/>
                </a:solidFill>
                <a:latin typeface="Montserrat Ultra-Bold"/>
              </a:rPr>
              <a:t>Kết bạn dựa trên các mối quan hệ khác trong xã hội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549884" y="4554258"/>
            <a:ext cx="1536328" cy="1096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59"/>
              </a:lnSpc>
              <a:spcBef>
                <a:spcPct val="0"/>
              </a:spcBef>
            </a:pPr>
            <a:r>
              <a:rPr lang="en-US" sz="6399" spc="127">
                <a:solidFill>
                  <a:srgbClr val="FFFFFF"/>
                </a:solidFill>
                <a:latin typeface="Montserrat"/>
              </a:rPr>
              <a:t>02</a:t>
            </a:r>
          </a:p>
        </p:txBody>
      </p:sp>
      <p:sp>
        <p:nvSpPr>
          <p:cNvPr id="24" name="Freeform 24"/>
          <p:cNvSpPr/>
          <p:nvPr/>
        </p:nvSpPr>
        <p:spPr>
          <a:xfrm>
            <a:off x="6885690" y="6781788"/>
            <a:ext cx="1929325" cy="1929325"/>
          </a:xfrm>
          <a:custGeom>
            <a:avLst/>
            <a:gdLst/>
            <a:ahLst/>
            <a:cxnLst/>
            <a:rect l="l" t="t" r="r" b="b"/>
            <a:pathLst>
              <a:path w="1929325" h="1929325">
                <a:moveTo>
                  <a:pt x="0" y="0"/>
                </a:moveTo>
                <a:lnTo>
                  <a:pt x="1929325" y="0"/>
                </a:lnTo>
                <a:lnTo>
                  <a:pt x="1929325" y="1929325"/>
                </a:lnTo>
                <a:lnTo>
                  <a:pt x="0" y="19293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9053140" y="6853225"/>
            <a:ext cx="7813914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">
                <a:solidFill>
                  <a:srgbClr val="000000"/>
                </a:solidFill>
                <a:latin typeface="Montserrat Ultra-Bold"/>
              </a:rPr>
              <a:t>Cải tiến giao diện chương trình đẹp mắt hơn</a:t>
            </a:r>
            <a:r>
              <a:rPr lang="en-US" sz="3999" u="none" strike="noStrike" spc="79">
                <a:solidFill>
                  <a:srgbClr val="000000"/>
                </a:solidFill>
                <a:latin typeface="Montserrat Ultra-Bold"/>
              </a:rPr>
              <a:t>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082189" y="7131283"/>
            <a:ext cx="1536328" cy="1096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59"/>
              </a:lnSpc>
              <a:spcBef>
                <a:spcPct val="0"/>
              </a:spcBef>
            </a:pPr>
            <a:r>
              <a:rPr lang="en-US" sz="6399" spc="127">
                <a:solidFill>
                  <a:srgbClr val="FFFFFF"/>
                </a:solidFill>
                <a:latin typeface="Montserrat"/>
              </a:rPr>
              <a:t>03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21" grpId="0" animBg="1"/>
      <p:bldP spid="22" grpId="0"/>
      <p:bldP spid="23" grpId="0"/>
      <p:bldP spid="24" grpId="0" animBg="1"/>
      <p:bldP spid="25" grpId="0"/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748444" y="4795464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476242" y="895680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494137" y="698454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5" y="0"/>
                </a:lnTo>
                <a:lnTo>
                  <a:pt x="2556815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79461" y="9578419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1028700" y="8302951"/>
            <a:ext cx="16230600" cy="169519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1028700" y="1814529"/>
            <a:ext cx="16230600" cy="169519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028700" y="2983908"/>
            <a:ext cx="16230600" cy="224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554"/>
              </a:lnSpc>
            </a:pPr>
            <a:r>
              <a:rPr lang="en-US" sz="17993" spc="-1061">
                <a:solidFill>
                  <a:srgbClr val="FFFFFF"/>
                </a:solidFill>
                <a:latin typeface="Montserrat Ultra-Bold"/>
              </a:rPr>
              <a:t>THANK YOU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99480" y="5309729"/>
            <a:ext cx="11018058" cy="194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600"/>
              </a:lnSpc>
            </a:pPr>
            <a:r>
              <a:rPr lang="en-US" sz="12000">
                <a:solidFill>
                  <a:srgbClr val="FFFFFF"/>
                </a:solidFill>
                <a:latin typeface="Montserrat"/>
              </a:rPr>
              <a:t>For watching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980992" y="2362975"/>
            <a:ext cx="1956906" cy="9072957"/>
            <a:chOff x="0" y="0"/>
            <a:chExt cx="368852" cy="17101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710137"/>
            </a:xfrm>
            <a:custGeom>
              <a:avLst/>
              <a:gdLst/>
              <a:ahLst/>
              <a:cxnLst/>
              <a:rect l="l" t="t" r="r" b="b"/>
              <a:pathLst>
                <a:path w="368852" h="1710137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6CE5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68852" cy="1729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14137" y="368980"/>
            <a:ext cx="11059726" cy="1670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02"/>
              </a:lnSpc>
            </a:pPr>
            <a:r>
              <a:rPr lang="en-US" sz="9856" spc="-581">
                <a:solidFill>
                  <a:srgbClr val="FFFFFF"/>
                </a:solidFill>
                <a:latin typeface="Montserrat Ultra-Bold Italics"/>
              </a:rPr>
              <a:t>NỘI DUNG CHÍNH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1576498" y="442514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6"/>
                </a:lnTo>
                <a:lnTo>
                  <a:pt x="0" y="2687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304655" y="2600095"/>
            <a:ext cx="1309581" cy="914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62"/>
              </a:lnSpc>
            </a:pPr>
            <a:r>
              <a:rPr lang="en-US" sz="5968" spc="119" dirty="0">
                <a:solidFill>
                  <a:srgbClr val="000000"/>
                </a:solidFill>
                <a:latin typeface="Montserrat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33966" y="3947404"/>
            <a:ext cx="1309581" cy="914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62"/>
              </a:lnSpc>
            </a:pPr>
            <a:r>
              <a:rPr lang="en-US" sz="5968" spc="119" dirty="0">
                <a:solidFill>
                  <a:srgbClr val="000000"/>
                </a:solidFill>
                <a:latin typeface="Montserrat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333966" y="5295037"/>
            <a:ext cx="1309581" cy="914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62"/>
              </a:lnSpc>
            </a:pPr>
            <a:r>
              <a:rPr lang="en-US" sz="5968" spc="119" dirty="0">
                <a:solidFill>
                  <a:srgbClr val="000000"/>
                </a:solidFill>
                <a:latin typeface="Montserrat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47359" y="6727425"/>
            <a:ext cx="1309581" cy="914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62"/>
              </a:lnSpc>
            </a:pPr>
            <a:r>
              <a:rPr lang="en-US" sz="5968" spc="119" dirty="0">
                <a:solidFill>
                  <a:srgbClr val="000000"/>
                </a:solidFill>
                <a:latin typeface="Montserrat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93502" y="8084350"/>
            <a:ext cx="1309581" cy="914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62"/>
              </a:lnSpc>
            </a:pPr>
            <a:r>
              <a:rPr lang="en-US" sz="5968" spc="119" dirty="0">
                <a:solidFill>
                  <a:srgbClr val="000000"/>
                </a:solidFill>
                <a:latin typeface="Montserrat"/>
              </a:rPr>
              <a:t>05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00068" y="2523895"/>
            <a:ext cx="809110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sz="5000" spc="100" dirty="0" err="1">
                <a:solidFill>
                  <a:srgbClr val="FFFFFF"/>
                </a:solidFill>
                <a:latin typeface="Montserrat Ultra-Bold"/>
              </a:rPr>
              <a:t>Giới</a:t>
            </a:r>
            <a:r>
              <a:rPr lang="en-US" sz="5000" spc="100" dirty="0">
                <a:solidFill>
                  <a:srgbClr val="FFFFFF"/>
                </a:solidFill>
                <a:latin typeface="Montserrat Ultra-Bold"/>
              </a:rPr>
              <a:t> </a:t>
            </a:r>
            <a:r>
              <a:rPr lang="en-US" sz="5000" spc="100" dirty="0" err="1">
                <a:solidFill>
                  <a:srgbClr val="FFFFFF"/>
                </a:solidFill>
                <a:latin typeface="Montserrat Ultra-Bold"/>
              </a:rPr>
              <a:t>thiệu</a:t>
            </a:r>
            <a:r>
              <a:rPr lang="en-US" sz="5000" spc="100" dirty="0">
                <a:solidFill>
                  <a:srgbClr val="FFFFFF"/>
                </a:solidFill>
                <a:latin typeface="Montserrat Ultra-Bold"/>
              </a:rPr>
              <a:t> </a:t>
            </a:r>
            <a:r>
              <a:rPr lang="en-US" sz="5000" spc="100" dirty="0" err="1">
                <a:solidFill>
                  <a:srgbClr val="FFFFFF"/>
                </a:solidFill>
                <a:latin typeface="Montserrat Ultra-Bold"/>
              </a:rPr>
              <a:t>đề</a:t>
            </a:r>
            <a:r>
              <a:rPr lang="en-US" sz="5000" spc="100" dirty="0">
                <a:solidFill>
                  <a:srgbClr val="FFFFFF"/>
                </a:solidFill>
                <a:latin typeface="Montserrat Ultra-Bold"/>
              </a:rPr>
              <a:t> </a:t>
            </a:r>
            <a:r>
              <a:rPr lang="en-US" sz="5000" spc="100" dirty="0" err="1">
                <a:solidFill>
                  <a:srgbClr val="FFFFFF"/>
                </a:solidFill>
                <a:latin typeface="Montserrat Ultra-Bold"/>
              </a:rPr>
              <a:t>tài</a:t>
            </a:r>
            <a:endParaRPr lang="en-US" sz="5000" spc="100" dirty="0">
              <a:solidFill>
                <a:srgbClr val="FFFFFF"/>
              </a:solidFill>
              <a:latin typeface="Montserrat Ultra-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202301" y="3980822"/>
            <a:ext cx="8490909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sz="5000" spc="100" dirty="0" err="1">
                <a:solidFill>
                  <a:srgbClr val="FFFFFF"/>
                </a:solidFill>
                <a:latin typeface="Montserrat Ultra-Bold"/>
              </a:rPr>
              <a:t>Mô</a:t>
            </a:r>
            <a:r>
              <a:rPr lang="en-US" sz="5000" spc="100" dirty="0">
                <a:solidFill>
                  <a:srgbClr val="FFFFFF"/>
                </a:solidFill>
                <a:latin typeface="Montserrat Ultra-Bold"/>
              </a:rPr>
              <a:t> </a:t>
            </a:r>
            <a:r>
              <a:rPr lang="en-US" sz="5000" spc="100" dirty="0" err="1">
                <a:solidFill>
                  <a:srgbClr val="FFFFFF"/>
                </a:solidFill>
                <a:latin typeface="Montserrat Ultra-Bold"/>
              </a:rPr>
              <a:t>tả</a:t>
            </a:r>
            <a:r>
              <a:rPr lang="en-US" sz="5000" spc="100" dirty="0">
                <a:solidFill>
                  <a:srgbClr val="FFFFFF"/>
                </a:solidFill>
                <a:latin typeface="Montserrat Ultra-Bold"/>
              </a:rPr>
              <a:t> </a:t>
            </a:r>
            <a:r>
              <a:rPr lang="en-US" sz="5000" spc="100" dirty="0" err="1">
                <a:solidFill>
                  <a:srgbClr val="FFFFFF"/>
                </a:solidFill>
                <a:latin typeface="Montserrat Ultra-Bold"/>
              </a:rPr>
              <a:t>đề</a:t>
            </a:r>
            <a:r>
              <a:rPr lang="en-US" sz="5000" spc="100" dirty="0">
                <a:solidFill>
                  <a:srgbClr val="FFFFFF"/>
                </a:solidFill>
                <a:latin typeface="Montserrat Ultra-Bold"/>
              </a:rPr>
              <a:t> </a:t>
            </a:r>
            <a:r>
              <a:rPr lang="en-US" sz="5000" spc="100" dirty="0" err="1">
                <a:solidFill>
                  <a:srgbClr val="FFFFFF"/>
                </a:solidFill>
                <a:latin typeface="Montserrat Ultra-Bold"/>
              </a:rPr>
              <a:t>tài</a:t>
            </a:r>
            <a:endParaRPr lang="en-US" sz="5000" spc="100" dirty="0">
              <a:solidFill>
                <a:srgbClr val="FFFFFF"/>
              </a:solidFill>
              <a:latin typeface="Montserrat Ultra-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135654" y="5455900"/>
            <a:ext cx="809110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00"/>
              </a:lnSpc>
              <a:spcBef>
                <a:spcPct val="0"/>
              </a:spcBef>
            </a:pPr>
            <a:r>
              <a:rPr lang="vi-VN" sz="5000" spc="100" dirty="0">
                <a:solidFill>
                  <a:srgbClr val="FFFFFF"/>
                </a:solidFill>
                <a:latin typeface="Montserrat Ultra-Bold"/>
              </a:rPr>
              <a:t>Triển khai</a:t>
            </a:r>
            <a:r>
              <a:rPr lang="en-US" sz="5000" spc="100" dirty="0">
                <a:solidFill>
                  <a:srgbClr val="FFFFFF"/>
                </a:solidFill>
                <a:latin typeface="Montserrat Ultra-Bold"/>
              </a:rPr>
              <a:t> </a:t>
            </a:r>
            <a:r>
              <a:rPr lang="vi-VN" sz="5000" spc="100" dirty="0">
                <a:solidFill>
                  <a:srgbClr val="FFFFFF"/>
                </a:solidFill>
                <a:latin typeface="Montserrat Ultra-Bold"/>
              </a:rPr>
              <a:t>dữ liệu</a:t>
            </a:r>
            <a:endParaRPr lang="en-US" sz="5000" spc="100" dirty="0">
              <a:solidFill>
                <a:srgbClr val="FFFFFF"/>
              </a:solidFill>
              <a:latin typeface="Montserrat Ultra-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202301" y="6794260"/>
            <a:ext cx="8490909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00"/>
              </a:lnSpc>
              <a:spcBef>
                <a:spcPct val="0"/>
              </a:spcBef>
            </a:pPr>
            <a:r>
              <a:rPr lang="vi-VN" sz="5000" spc="100" dirty="0">
                <a:solidFill>
                  <a:srgbClr val="FFFFFF"/>
                </a:solidFill>
                <a:latin typeface="Montserrat Ultra-Bold"/>
              </a:rPr>
              <a:t>Demo</a:t>
            </a:r>
            <a:r>
              <a:rPr lang="en-US" sz="5000" spc="100" dirty="0">
                <a:solidFill>
                  <a:srgbClr val="FFFFFF"/>
                </a:solidFill>
                <a:latin typeface="Montserrat Ultra-Bold"/>
              </a:rPr>
              <a:t> </a:t>
            </a:r>
            <a:r>
              <a:rPr lang="en-US" sz="5000" spc="100" dirty="0" err="1">
                <a:solidFill>
                  <a:srgbClr val="FFFFFF"/>
                </a:solidFill>
                <a:latin typeface="Montserrat Ultra-Bold"/>
              </a:rPr>
              <a:t>chương</a:t>
            </a:r>
            <a:r>
              <a:rPr lang="en-US" sz="5000" spc="100" dirty="0">
                <a:solidFill>
                  <a:srgbClr val="FFFFFF"/>
                </a:solidFill>
                <a:latin typeface="Montserrat Ultra-Bold"/>
              </a:rPr>
              <a:t> </a:t>
            </a:r>
            <a:r>
              <a:rPr lang="en-US" sz="5000" spc="100" dirty="0" err="1">
                <a:solidFill>
                  <a:srgbClr val="FFFFFF"/>
                </a:solidFill>
                <a:latin typeface="Montserrat Ultra-Bold"/>
              </a:rPr>
              <a:t>trình</a:t>
            </a:r>
            <a:endParaRPr lang="en-US" sz="5000" spc="100" dirty="0">
              <a:solidFill>
                <a:srgbClr val="FFFFFF"/>
              </a:solidFill>
              <a:latin typeface="Montserrat Ultra-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200068" y="7965754"/>
            <a:ext cx="6269712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00"/>
              </a:lnSpc>
              <a:spcBef>
                <a:spcPct val="0"/>
              </a:spcBef>
            </a:pPr>
            <a:r>
              <a:rPr lang="en-US" sz="5000" spc="100" dirty="0" err="1">
                <a:solidFill>
                  <a:srgbClr val="FFFFFF"/>
                </a:solidFill>
                <a:latin typeface="Montserrat Ultra-Bold"/>
              </a:rPr>
              <a:t>Hạn</a:t>
            </a:r>
            <a:r>
              <a:rPr lang="en-US" sz="5000" spc="100" dirty="0">
                <a:solidFill>
                  <a:srgbClr val="FFFFFF"/>
                </a:solidFill>
                <a:latin typeface="Montserrat Ultra-Bold"/>
              </a:rPr>
              <a:t> </a:t>
            </a:r>
            <a:r>
              <a:rPr lang="en-US" sz="5000" spc="100" dirty="0" err="1">
                <a:solidFill>
                  <a:srgbClr val="FFFFFF"/>
                </a:solidFill>
                <a:latin typeface="Montserrat Ultra-Bold"/>
              </a:rPr>
              <a:t>chế</a:t>
            </a:r>
            <a:r>
              <a:rPr lang="en-US" sz="5000" spc="100" dirty="0">
                <a:solidFill>
                  <a:srgbClr val="FFFFFF"/>
                </a:solidFill>
                <a:latin typeface="Montserrat Ultra-Bold"/>
              </a:rPr>
              <a:t> </a:t>
            </a:r>
            <a:r>
              <a:rPr lang="en-US" sz="5000" spc="100" dirty="0" err="1">
                <a:solidFill>
                  <a:srgbClr val="FFFFFF"/>
                </a:solidFill>
                <a:latin typeface="Montserrat Ultra-Bold"/>
              </a:rPr>
              <a:t>và</a:t>
            </a:r>
            <a:r>
              <a:rPr lang="en-US" sz="5000" spc="100" dirty="0">
                <a:solidFill>
                  <a:srgbClr val="FFFFFF"/>
                </a:solidFill>
                <a:latin typeface="Montserrat Ultra-Bold"/>
              </a:rPr>
              <a:t> </a:t>
            </a:r>
            <a:r>
              <a:rPr lang="en-US" sz="5000" spc="100" dirty="0" err="1">
                <a:solidFill>
                  <a:srgbClr val="FFFFFF"/>
                </a:solidFill>
                <a:latin typeface="Montserrat Ultra-Bold"/>
              </a:rPr>
              <a:t>hướng</a:t>
            </a:r>
            <a:r>
              <a:rPr lang="en-US" sz="5000" spc="100" dirty="0">
                <a:solidFill>
                  <a:srgbClr val="FFFFFF"/>
                </a:solidFill>
                <a:latin typeface="Montserrat Ultra-Bold"/>
              </a:rPr>
              <a:t> </a:t>
            </a:r>
            <a:r>
              <a:rPr lang="en-US" sz="5000" spc="100" dirty="0" err="1">
                <a:solidFill>
                  <a:srgbClr val="FFFFFF"/>
                </a:solidFill>
                <a:latin typeface="Montserrat Ultra-Bold"/>
              </a:rPr>
              <a:t>phát</a:t>
            </a:r>
            <a:r>
              <a:rPr lang="en-US" sz="5000" spc="100" dirty="0">
                <a:solidFill>
                  <a:srgbClr val="FFFFFF"/>
                </a:solidFill>
                <a:latin typeface="Montserrat Ultra-Bold"/>
              </a:rPr>
              <a:t> </a:t>
            </a:r>
            <a:r>
              <a:rPr lang="en-US" sz="5000" spc="100" dirty="0" err="1">
                <a:solidFill>
                  <a:srgbClr val="FFFFFF"/>
                </a:solidFill>
                <a:latin typeface="Montserrat Ultra-Bold"/>
              </a:rPr>
              <a:t>triển</a:t>
            </a:r>
            <a:endParaRPr lang="en-US" sz="5000" spc="100" dirty="0">
              <a:solidFill>
                <a:srgbClr val="FFFFFF"/>
              </a:solidFill>
              <a:latin typeface="Montserrat Ultra-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4" grpId="0"/>
      <p:bldP spid="15" grpId="0"/>
      <p:bldP spid="16" grpId="0"/>
      <p:bldP spid="17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441619" y="4465219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2700000">
            <a:off x="-2646503" y="9030295"/>
            <a:ext cx="5293007" cy="2487400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rot="2700000">
            <a:off x="15641497" y="-1243700"/>
            <a:ext cx="5293007" cy="2487400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753925" y="7243534"/>
            <a:ext cx="4626722" cy="1810294"/>
            <a:chOff x="0" y="0"/>
            <a:chExt cx="1687841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2512615" y="1681677"/>
            <a:ext cx="8253464" cy="1309890"/>
            <a:chOff x="0" y="0"/>
            <a:chExt cx="4161103" cy="660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61103" cy="660400"/>
            </a:xfrm>
            <a:custGeom>
              <a:avLst/>
              <a:gdLst/>
              <a:ahLst/>
              <a:cxnLst/>
              <a:rect l="l" t="t" r="r" b="b"/>
              <a:pathLst>
                <a:path w="4161103" h="660400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547151" y="1681677"/>
            <a:ext cx="8253464" cy="1309890"/>
            <a:chOff x="0" y="0"/>
            <a:chExt cx="4161103" cy="660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61103" cy="660400"/>
            </a:xfrm>
            <a:custGeom>
              <a:avLst/>
              <a:gdLst/>
              <a:ahLst/>
              <a:cxnLst/>
              <a:rect l="l" t="t" r="r" b="b"/>
              <a:pathLst>
                <a:path w="4161103" h="660400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502323" y="7243534"/>
            <a:ext cx="4626722" cy="1810294"/>
            <a:chOff x="0" y="0"/>
            <a:chExt cx="1687841" cy="660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250722" y="7243534"/>
            <a:ext cx="4626722" cy="1810294"/>
            <a:chOff x="0" y="0"/>
            <a:chExt cx="1687841" cy="660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176317" y="894544"/>
            <a:ext cx="5935366" cy="2097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spc="-485" dirty="0" err="1">
                <a:solidFill>
                  <a:srgbClr val="263F6B"/>
                </a:solidFill>
                <a:latin typeface="Montserrat Ultra-Bold Italics"/>
              </a:rPr>
              <a:t>GIỚI</a:t>
            </a:r>
            <a:r>
              <a:rPr lang="en-US" sz="8236" spc="-485" dirty="0">
                <a:solidFill>
                  <a:srgbClr val="263F6B"/>
                </a:solidFill>
                <a:latin typeface="Montserrat Ultra-Bold Italics"/>
              </a:rPr>
              <a:t> </a:t>
            </a:r>
            <a:r>
              <a:rPr lang="en-US" sz="8236" spc="-485" dirty="0" err="1">
                <a:solidFill>
                  <a:srgbClr val="263F6B"/>
                </a:solidFill>
                <a:latin typeface="Montserrat Ultra-Bold Italics"/>
              </a:rPr>
              <a:t>THIỆU</a:t>
            </a:r>
            <a:r>
              <a:rPr lang="en-US" sz="8236" spc="-485" dirty="0">
                <a:solidFill>
                  <a:srgbClr val="263F6B"/>
                </a:solidFill>
                <a:latin typeface="Montserrat Ultra-Bold Italics"/>
              </a:rPr>
              <a:t> </a:t>
            </a:r>
            <a:r>
              <a:rPr lang="en-US" sz="8236" spc="-485" dirty="0" err="1">
                <a:solidFill>
                  <a:srgbClr val="263F6B"/>
                </a:solidFill>
                <a:latin typeface="Montserrat Ultra-Bold Italics"/>
              </a:rPr>
              <a:t>ĐỀ</a:t>
            </a:r>
            <a:r>
              <a:rPr lang="en-US" sz="8236" spc="-485" dirty="0">
                <a:solidFill>
                  <a:srgbClr val="263F6B"/>
                </a:solidFill>
                <a:latin typeface="Montserrat Ultra-Bold Italics"/>
              </a:rPr>
              <a:t> </a:t>
            </a:r>
            <a:r>
              <a:rPr lang="en-US" sz="8236" spc="-485" dirty="0" err="1">
                <a:solidFill>
                  <a:srgbClr val="263F6B"/>
                </a:solidFill>
                <a:latin typeface="Montserrat Ultra-Bold Italics"/>
              </a:rPr>
              <a:t>TÀI</a:t>
            </a:r>
            <a:endParaRPr lang="en-US" sz="8236" spc="-485" dirty="0">
              <a:solidFill>
                <a:srgbClr val="263F6B"/>
              </a:solidFill>
              <a:latin typeface="Montserrat Ultra-Bold Italic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53925" y="7266030"/>
            <a:ext cx="4626722" cy="207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99"/>
              </a:lnSpc>
            </a:pPr>
            <a:r>
              <a:rPr lang="en-US" sz="3999" spc="79" dirty="0">
                <a:solidFill>
                  <a:srgbClr val="FFFFFF"/>
                </a:solidFill>
                <a:latin typeface="Montserrat Bold"/>
              </a:rPr>
              <a:t>  </a:t>
            </a:r>
            <a:r>
              <a:rPr lang="en-US" sz="3999" spc="79" dirty="0" err="1">
                <a:solidFill>
                  <a:srgbClr val="FFFFFF"/>
                </a:solidFill>
                <a:latin typeface="Montserrat Bold"/>
              </a:rPr>
              <a:t>Mô</a:t>
            </a:r>
            <a:r>
              <a:rPr lang="en-US" sz="3999" spc="79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3999" spc="79" dirty="0" err="1">
                <a:solidFill>
                  <a:srgbClr val="FFFFFF"/>
                </a:solidFill>
                <a:latin typeface="Montserrat Bold"/>
              </a:rPr>
              <a:t>hình</a:t>
            </a:r>
            <a:r>
              <a:rPr lang="en-US" sz="3999" spc="79" dirty="0">
                <a:solidFill>
                  <a:srgbClr val="FFFFFF"/>
                </a:solidFill>
                <a:latin typeface="Montserrat Bold"/>
              </a:rPr>
              <a:t> </a:t>
            </a:r>
          </a:p>
          <a:p>
            <a:pPr algn="ctr">
              <a:lnSpc>
                <a:spcPts val="1999"/>
              </a:lnSpc>
            </a:pPr>
            <a:r>
              <a:rPr lang="en-US" sz="3999" spc="79" dirty="0" err="1">
                <a:solidFill>
                  <a:srgbClr val="FFFFFF"/>
                </a:solidFill>
                <a:latin typeface="Montserrat Bold"/>
              </a:rPr>
              <a:t>phân</a:t>
            </a:r>
            <a:r>
              <a:rPr lang="en-US" sz="3999" spc="79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3999" spc="79" dirty="0" err="1">
                <a:solidFill>
                  <a:srgbClr val="FFFFFF"/>
                </a:solidFill>
                <a:latin typeface="Montserrat Bold"/>
              </a:rPr>
              <a:t>lớp</a:t>
            </a:r>
            <a:endParaRPr lang="en-US" sz="3999" spc="79" dirty="0">
              <a:solidFill>
                <a:srgbClr val="FFFFFF"/>
              </a:solidFill>
              <a:latin typeface="Montserrat Bold"/>
            </a:endParaRPr>
          </a:p>
          <a:p>
            <a:pPr algn="ctr">
              <a:lnSpc>
                <a:spcPts val="7599"/>
              </a:lnSpc>
            </a:pPr>
            <a:endParaRPr lang="en-US" sz="3999" spc="79" dirty="0">
              <a:solidFill>
                <a:srgbClr val="FFFFFF"/>
              </a:solidFill>
              <a:latin typeface="Montserrat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066086" y="7523205"/>
            <a:ext cx="3499197" cy="1214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9"/>
              </a:lnSpc>
            </a:pPr>
            <a:r>
              <a:rPr lang="en-US" sz="3999" spc="79" dirty="0" err="1">
                <a:solidFill>
                  <a:srgbClr val="FFFFFF"/>
                </a:solidFill>
                <a:latin typeface="Montserrat Ultra-Bold"/>
              </a:rPr>
              <a:t>Dự</a:t>
            </a:r>
            <a:r>
              <a:rPr lang="en-US" sz="3999" spc="79" dirty="0">
                <a:solidFill>
                  <a:srgbClr val="FFFFFF"/>
                </a:solidFill>
                <a:latin typeface="Montserrat Ultra-Bold"/>
              </a:rPr>
              <a:t> </a:t>
            </a:r>
            <a:r>
              <a:rPr lang="en-US" sz="3999" spc="79" dirty="0" err="1">
                <a:solidFill>
                  <a:srgbClr val="FFFFFF"/>
                </a:solidFill>
                <a:latin typeface="Montserrat Ultra-Bold"/>
              </a:rPr>
              <a:t>đoán</a:t>
            </a:r>
            <a:r>
              <a:rPr lang="en-US" sz="3999" spc="79" dirty="0">
                <a:solidFill>
                  <a:srgbClr val="FFFFFF"/>
                </a:solidFill>
                <a:latin typeface="Montserrat Ultra-Bold"/>
              </a:rPr>
              <a:t> </a:t>
            </a:r>
          </a:p>
          <a:p>
            <a:pPr algn="ctr">
              <a:lnSpc>
                <a:spcPts val="4839"/>
              </a:lnSpc>
            </a:pPr>
            <a:r>
              <a:rPr lang="en-US" sz="3999" spc="79" dirty="0" err="1">
                <a:solidFill>
                  <a:srgbClr val="FFFFFF"/>
                </a:solidFill>
                <a:latin typeface="Montserrat Ultra-Bold"/>
              </a:rPr>
              <a:t>liên</a:t>
            </a:r>
            <a:r>
              <a:rPr lang="en-US" sz="3999" spc="79" dirty="0">
                <a:solidFill>
                  <a:srgbClr val="FFFFFF"/>
                </a:solidFill>
                <a:latin typeface="Montserrat Ultra-Bold"/>
              </a:rPr>
              <a:t> </a:t>
            </a:r>
            <a:r>
              <a:rPr lang="en-US" sz="3999" spc="79" dirty="0" err="1">
                <a:solidFill>
                  <a:srgbClr val="FFFFFF"/>
                </a:solidFill>
                <a:latin typeface="Montserrat Ultra-Bold"/>
              </a:rPr>
              <a:t>kết</a:t>
            </a:r>
            <a:endParaRPr lang="en-US" sz="3999" spc="79" dirty="0">
              <a:solidFill>
                <a:srgbClr val="FFFFFF"/>
              </a:solidFill>
              <a:latin typeface="Montserrat Ultra-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808445" y="7831273"/>
            <a:ext cx="3499197" cy="597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9"/>
              </a:lnSpc>
            </a:pPr>
            <a:r>
              <a:rPr lang="en-US" sz="3999" spc="79" dirty="0" err="1">
                <a:solidFill>
                  <a:srgbClr val="FFFFFF"/>
                </a:solidFill>
                <a:latin typeface="Montserrat Bold"/>
              </a:rPr>
              <a:t>Mạng</a:t>
            </a:r>
            <a:r>
              <a:rPr lang="en-US" sz="3999" spc="79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3999" spc="79" dirty="0" err="1">
                <a:solidFill>
                  <a:srgbClr val="FFFFFF"/>
                </a:solidFill>
                <a:latin typeface="Montserrat Bold"/>
              </a:rPr>
              <a:t>xã</a:t>
            </a:r>
            <a:r>
              <a:rPr lang="en-US" sz="3999" spc="79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3999" spc="79" dirty="0" err="1">
                <a:solidFill>
                  <a:srgbClr val="FFFFFF"/>
                </a:solidFill>
                <a:latin typeface="Montserrat Bold"/>
              </a:rPr>
              <a:t>hội</a:t>
            </a:r>
            <a:endParaRPr lang="en-US" sz="3999" spc="79" dirty="0">
              <a:solidFill>
                <a:srgbClr val="FFFFFF"/>
              </a:solidFill>
              <a:latin typeface="Montserrat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037831" y="3687445"/>
            <a:ext cx="13905909" cy="2962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0"/>
              </a:lnSpc>
            </a:pPr>
            <a:r>
              <a:rPr lang="vi-VN" sz="6500" spc="-383" dirty="0">
                <a:solidFill>
                  <a:srgbClr val="263F6B"/>
                </a:solidFill>
                <a:latin typeface="Montserrat Italics"/>
              </a:rPr>
              <a:t>“</a:t>
            </a:r>
            <a:r>
              <a:rPr lang="en-US" sz="6500" spc="-383" dirty="0" err="1">
                <a:solidFill>
                  <a:srgbClr val="263F6B"/>
                </a:solidFill>
                <a:latin typeface="Montserrat Italics"/>
              </a:rPr>
              <a:t>ỨNG</a:t>
            </a:r>
            <a:r>
              <a:rPr lang="en-US" sz="6500" spc="-383" dirty="0">
                <a:solidFill>
                  <a:srgbClr val="263F6B"/>
                </a:solidFill>
                <a:latin typeface="Montserrat Italics"/>
              </a:rPr>
              <a:t> </a:t>
            </a:r>
            <a:r>
              <a:rPr lang="en-US" sz="6500" spc="-383" dirty="0" err="1">
                <a:solidFill>
                  <a:srgbClr val="263F6B"/>
                </a:solidFill>
                <a:latin typeface="Montserrat Italics"/>
              </a:rPr>
              <a:t>DỤNG</a:t>
            </a:r>
            <a:r>
              <a:rPr lang="en-US" sz="6500" spc="-383" dirty="0">
                <a:solidFill>
                  <a:srgbClr val="263F6B"/>
                </a:solidFill>
                <a:latin typeface="Montserrat Italics"/>
              </a:rPr>
              <a:t> </a:t>
            </a:r>
            <a:r>
              <a:rPr lang="en-US" sz="6500" spc="-383" dirty="0" err="1">
                <a:solidFill>
                  <a:srgbClr val="263F6B"/>
                </a:solidFill>
                <a:latin typeface="Montserrat Italics"/>
              </a:rPr>
              <a:t>MÔ</a:t>
            </a:r>
            <a:r>
              <a:rPr lang="en-US" sz="6500" spc="-383" dirty="0">
                <a:solidFill>
                  <a:srgbClr val="263F6B"/>
                </a:solidFill>
                <a:latin typeface="Montserrat Italics"/>
              </a:rPr>
              <a:t> </a:t>
            </a:r>
            <a:r>
              <a:rPr lang="en-US" sz="6500" spc="-383" dirty="0" err="1">
                <a:solidFill>
                  <a:srgbClr val="263F6B"/>
                </a:solidFill>
                <a:latin typeface="Montserrat Italics"/>
              </a:rPr>
              <a:t>HÌNH</a:t>
            </a:r>
            <a:r>
              <a:rPr lang="en-US" sz="6500" spc="-383" dirty="0">
                <a:solidFill>
                  <a:srgbClr val="263F6B"/>
                </a:solidFill>
                <a:latin typeface="Montserrat Italics"/>
              </a:rPr>
              <a:t> </a:t>
            </a:r>
            <a:r>
              <a:rPr lang="en-US" sz="6500" spc="-383" dirty="0" err="1">
                <a:solidFill>
                  <a:srgbClr val="263F6B"/>
                </a:solidFill>
                <a:latin typeface="Montserrat Italics"/>
              </a:rPr>
              <a:t>PHÂN</a:t>
            </a:r>
            <a:r>
              <a:rPr lang="en-US" sz="6500" spc="-383" dirty="0">
                <a:solidFill>
                  <a:srgbClr val="263F6B"/>
                </a:solidFill>
                <a:latin typeface="Montserrat Italics"/>
              </a:rPr>
              <a:t> </a:t>
            </a:r>
            <a:r>
              <a:rPr lang="en-US" sz="6500" spc="-383" dirty="0" err="1">
                <a:solidFill>
                  <a:srgbClr val="263F6B"/>
                </a:solidFill>
                <a:latin typeface="Montserrat Italics"/>
              </a:rPr>
              <a:t>LỚP</a:t>
            </a:r>
            <a:r>
              <a:rPr lang="en-US" sz="6500" spc="-383" dirty="0">
                <a:solidFill>
                  <a:srgbClr val="263F6B"/>
                </a:solidFill>
                <a:latin typeface="Montserrat Italics"/>
              </a:rPr>
              <a:t> </a:t>
            </a:r>
            <a:r>
              <a:rPr lang="en-US" sz="6500" spc="-383" dirty="0" err="1">
                <a:solidFill>
                  <a:srgbClr val="263F6B"/>
                </a:solidFill>
                <a:latin typeface="Montserrat Italics"/>
              </a:rPr>
              <a:t>ĐỂ</a:t>
            </a:r>
            <a:r>
              <a:rPr lang="en-US" sz="6500" spc="-383" dirty="0">
                <a:solidFill>
                  <a:srgbClr val="263F6B"/>
                </a:solidFill>
                <a:latin typeface="Montserrat Italics"/>
              </a:rPr>
              <a:t> </a:t>
            </a:r>
            <a:r>
              <a:rPr lang="en-US" sz="6500" spc="-383" dirty="0" err="1">
                <a:solidFill>
                  <a:srgbClr val="263F6B"/>
                </a:solidFill>
                <a:latin typeface="Montserrat Italics"/>
              </a:rPr>
              <a:t>DỰ</a:t>
            </a:r>
            <a:r>
              <a:rPr lang="en-US" sz="6500" spc="-383" dirty="0">
                <a:solidFill>
                  <a:srgbClr val="263F6B"/>
                </a:solidFill>
                <a:latin typeface="Montserrat Italics"/>
              </a:rPr>
              <a:t> </a:t>
            </a:r>
            <a:r>
              <a:rPr lang="en-US" sz="6500" spc="-383" dirty="0" err="1">
                <a:solidFill>
                  <a:srgbClr val="263F6B"/>
                </a:solidFill>
                <a:latin typeface="Montserrat Italics"/>
              </a:rPr>
              <a:t>ĐOÁN</a:t>
            </a:r>
            <a:r>
              <a:rPr lang="en-US" sz="6500" spc="-383" dirty="0">
                <a:solidFill>
                  <a:srgbClr val="263F6B"/>
                </a:solidFill>
                <a:latin typeface="Montserrat Italics"/>
              </a:rPr>
              <a:t> LIÊN </a:t>
            </a:r>
            <a:r>
              <a:rPr lang="en-US" sz="6500" spc="-383" dirty="0" err="1">
                <a:solidFill>
                  <a:srgbClr val="263F6B"/>
                </a:solidFill>
                <a:latin typeface="Montserrat Italics"/>
              </a:rPr>
              <a:t>KẾT</a:t>
            </a:r>
            <a:r>
              <a:rPr lang="en-US" sz="6500" spc="-383" dirty="0">
                <a:solidFill>
                  <a:srgbClr val="263F6B"/>
                </a:solidFill>
                <a:latin typeface="Montserrat Italics"/>
              </a:rPr>
              <a:t> </a:t>
            </a:r>
            <a:r>
              <a:rPr lang="en-US" sz="6500" spc="-383" dirty="0" err="1">
                <a:solidFill>
                  <a:srgbClr val="263F6B"/>
                </a:solidFill>
                <a:latin typeface="Montserrat Italics"/>
              </a:rPr>
              <a:t>TRÊN</a:t>
            </a:r>
            <a:r>
              <a:rPr lang="en-US" sz="6500" spc="-383" dirty="0">
                <a:solidFill>
                  <a:srgbClr val="263F6B"/>
                </a:solidFill>
                <a:latin typeface="Montserrat Italics"/>
              </a:rPr>
              <a:t> </a:t>
            </a:r>
            <a:r>
              <a:rPr lang="en-US" sz="6500" spc="-383" dirty="0" err="1">
                <a:solidFill>
                  <a:srgbClr val="263F6B"/>
                </a:solidFill>
                <a:latin typeface="Montserrat Italics"/>
              </a:rPr>
              <a:t>MẠNG</a:t>
            </a:r>
            <a:r>
              <a:rPr lang="en-US" sz="6500" spc="-383" dirty="0">
                <a:solidFill>
                  <a:srgbClr val="263F6B"/>
                </a:solidFill>
                <a:latin typeface="Montserrat Italics"/>
              </a:rPr>
              <a:t> </a:t>
            </a:r>
            <a:r>
              <a:rPr lang="en-US" sz="6500" spc="-383" dirty="0" err="1">
                <a:solidFill>
                  <a:srgbClr val="263F6B"/>
                </a:solidFill>
                <a:latin typeface="Montserrat Italics"/>
              </a:rPr>
              <a:t>XÃ</a:t>
            </a:r>
            <a:r>
              <a:rPr lang="en-US" sz="6500" spc="-383" dirty="0">
                <a:solidFill>
                  <a:srgbClr val="263F6B"/>
                </a:solidFill>
                <a:latin typeface="Montserrat Italics"/>
              </a:rPr>
              <a:t> </a:t>
            </a:r>
            <a:r>
              <a:rPr lang="vi-VN" sz="6500" spc="-383" dirty="0">
                <a:solidFill>
                  <a:srgbClr val="263F6B"/>
                </a:solidFill>
                <a:latin typeface="Montserrat Italics"/>
              </a:rPr>
              <a:t>HỘI”</a:t>
            </a:r>
            <a:endParaRPr lang="en-US" sz="6500" spc="-383" dirty="0">
              <a:solidFill>
                <a:srgbClr val="263F6B"/>
              </a:solidFill>
              <a:latin typeface="Montserrat Italics"/>
            </a:endParaRPr>
          </a:p>
        </p:txBody>
      </p:sp>
      <p:sp>
        <p:nvSpPr>
          <p:cNvPr id="20" name="Freeform 20"/>
          <p:cNvSpPr/>
          <p:nvPr/>
        </p:nvSpPr>
        <p:spPr>
          <a:xfrm rot="-4176364">
            <a:off x="16722292" y="500242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-4176364">
            <a:off x="-5541720" y="102356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4786478"/>
            <a:ext cx="19340228" cy="0"/>
          </a:xfrm>
          <a:prstGeom prst="line">
            <a:avLst/>
          </a:prstGeom>
          <a:ln w="952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712371" y="1711606"/>
            <a:ext cx="10863257" cy="490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27"/>
              </a:lnSpc>
            </a:pPr>
            <a:r>
              <a:rPr lang="en-US" sz="6439" spc="-379">
                <a:solidFill>
                  <a:srgbClr val="FFFFFF"/>
                </a:solidFill>
                <a:latin typeface="Montserrat Bold Italics"/>
              </a:rPr>
              <a:t>MÔ HÌNH PHÂN LỚP</a:t>
            </a:r>
          </a:p>
          <a:p>
            <a:pPr algn="ctr">
              <a:lnSpc>
                <a:spcPts val="7727"/>
              </a:lnSpc>
            </a:pPr>
            <a:endParaRPr lang="en-US" sz="6439" spc="-379">
              <a:solidFill>
                <a:srgbClr val="FFFFFF"/>
              </a:solidFill>
              <a:latin typeface="Montserrat Bold Italics"/>
            </a:endParaRPr>
          </a:p>
          <a:p>
            <a:pPr algn="ctr">
              <a:lnSpc>
                <a:spcPts val="7727"/>
              </a:lnSpc>
            </a:pPr>
            <a:endParaRPr lang="en-US" sz="6439" spc="-379">
              <a:solidFill>
                <a:srgbClr val="FFFFFF"/>
              </a:solidFill>
              <a:latin typeface="Montserrat Bold Italics"/>
            </a:endParaRPr>
          </a:p>
          <a:p>
            <a:pPr algn="ctr">
              <a:lnSpc>
                <a:spcPts val="7727"/>
              </a:lnSpc>
            </a:pPr>
            <a:endParaRPr lang="en-US" sz="6439" spc="-379">
              <a:solidFill>
                <a:srgbClr val="FFFFFF"/>
              </a:solidFill>
              <a:latin typeface="Montserrat Bold Italics"/>
            </a:endParaRPr>
          </a:p>
          <a:p>
            <a:pPr marL="0" lvl="0" indent="0" algn="ctr">
              <a:lnSpc>
                <a:spcPts val="7727"/>
              </a:lnSpc>
              <a:spcBef>
                <a:spcPct val="0"/>
              </a:spcBef>
            </a:pPr>
            <a:endParaRPr lang="en-US" sz="6439" spc="-379">
              <a:solidFill>
                <a:srgbClr val="FFFFFF"/>
              </a:solidFill>
              <a:latin typeface="Montserrat Bold Itali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34798" y="6143604"/>
            <a:ext cx="4580058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spc="89">
                <a:solidFill>
                  <a:srgbClr val="FFFFFF"/>
                </a:solidFill>
                <a:latin typeface="Montserrat Bold"/>
              </a:rPr>
              <a:t>Logistic </a:t>
            </a:r>
          </a:p>
          <a:p>
            <a:pPr algn="ctr">
              <a:lnSpc>
                <a:spcPts val="4950"/>
              </a:lnSpc>
            </a:pPr>
            <a:r>
              <a:rPr lang="en-US" sz="4500" spc="89">
                <a:solidFill>
                  <a:srgbClr val="FFFFFF"/>
                </a:solidFill>
                <a:latin typeface="Montserrat Bold"/>
              </a:rPr>
              <a:t>hồi quy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305195" y="4166846"/>
            <a:ext cx="1239263" cy="123926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305195" y="4074833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u="none" spc="127" dirty="0">
                <a:solidFill>
                  <a:srgbClr val="000000"/>
                </a:solidFill>
                <a:latin typeface="Montserrat"/>
              </a:rPr>
              <a:t>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524368" y="4166846"/>
            <a:ext cx="1239263" cy="1239263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524368" y="4074833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u="none" spc="127" dirty="0">
                <a:solidFill>
                  <a:srgbClr val="000000"/>
                </a:solidFill>
                <a:latin typeface="Montserrat"/>
              </a:rPr>
              <a:t>2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3743542" y="4166846"/>
            <a:ext cx="1239263" cy="1239263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743542" y="4074833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u="none" spc="127">
                <a:solidFill>
                  <a:srgbClr val="000000"/>
                </a:solidFill>
                <a:latin typeface="Montserrat"/>
              </a:rPr>
              <a:t>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53971" y="6007381"/>
            <a:ext cx="4580058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spc="89">
                <a:solidFill>
                  <a:srgbClr val="FFFFFF"/>
                </a:solidFill>
                <a:latin typeface="Montserrat Bold"/>
              </a:rPr>
              <a:t>Naive</a:t>
            </a:r>
          </a:p>
          <a:p>
            <a:pPr algn="ctr">
              <a:lnSpc>
                <a:spcPts val="4950"/>
              </a:lnSpc>
            </a:pPr>
            <a:r>
              <a:rPr lang="en-US" sz="4500" spc="89">
                <a:solidFill>
                  <a:srgbClr val="FFFFFF"/>
                </a:solidFill>
                <a:latin typeface="Montserrat Bold"/>
              </a:rPr>
              <a:t>Bayes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073145" y="6143604"/>
            <a:ext cx="4580058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spc="89">
                <a:solidFill>
                  <a:srgbClr val="FFFFFF"/>
                </a:solidFill>
                <a:latin typeface="Montserrat Bold"/>
              </a:rPr>
              <a:t>Cây </a:t>
            </a:r>
          </a:p>
          <a:p>
            <a:pPr algn="ctr">
              <a:lnSpc>
                <a:spcPts val="4950"/>
              </a:lnSpc>
            </a:pPr>
            <a:r>
              <a:rPr lang="en-US" sz="4500" spc="89">
                <a:solidFill>
                  <a:srgbClr val="FFFFFF"/>
                </a:solidFill>
                <a:latin typeface="Montserrat Bold"/>
              </a:rPr>
              <a:t>quyết định</a:t>
            </a:r>
          </a:p>
        </p:txBody>
      </p:sp>
      <p:sp>
        <p:nvSpPr>
          <p:cNvPr id="16" name="Freeform 16"/>
          <p:cNvSpPr/>
          <p:nvPr/>
        </p:nvSpPr>
        <p:spPr>
          <a:xfrm>
            <a:off x="1028700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1035122">
            <a:off x="5745444" y="8224228"/>
            <a:ext cx="646089" cy="658053"/>
          </a:xfrm>
          <a:custGeom>
            <a:avLst/>
            <a:gdLst/>
            <a:ahLst/>
            <a:cxnLst/>
            <a:rect l="l" t="t" r="r" b="b"/>
            <a:pathLst>
              <a:path w="646089" h="658053">
                <a:moveTo>
                  <a:pt x="0" y="0"/>
                </a:moveTo>
                <a:lnTo>
                  <a:pt x="646089" y="0"/>
                </a:lnTo>
                <a:lnTo>
                  <a:pt x="646089" y="658053"/>
                </a:lnTo>
                <a:lnTo>
                  <a:pt x="0" y="658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-4176364">
            <a:off x="14920688" y="5810044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0" grpId="0"/>
      <p:bldP spid="13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8">
            <a:extLst>
              <a:ext uri="{FF2B5EF4-FFF2-40B4-BE49-F238E27FC236}">
                <a16:creationId xmlns:a16="http://schemas.microsoft.com/office/drawing/2014/main" id="{919A9993-1C77-0E3C-C054-DEAF0974D2F0}"/>
              </a:ext>
            </a:extLst>
          </p:cNvPr>
          <p:cNvGrpSpPr/>
          <p:nvPr/>
        </p:nvGrpSpPr>
        <p:grpSpPr>
          <a:xfrm>
            <a:off x="11491746" y="4857442"/>
            <a:ext cx="5114463" cy="4338550"/>
            <a:chOff x="0" y="0"/>
            <a:chExt cx="2645454" cy="2645454"/>
          </a:xfrm>
        </p:grpSpPr>
        <p:grpSp>
          <p:nvGrpSpPr>
            <p:cNvPr id="46" name="Group 19">
              <a:extLst>
                <a:ext uri="{FF2B5EF4-FFF2-40B4-BE49-F238E27FC236}">
                  <a16:creationId xmlns:a16="http://schemas.microsoft.com/office/drawing/2014/main" id="{F5B0A17D-65E3-2A82-CE41-D4652814511B}"/>
                </a:ext>
              </a:extLst>
            </p:cNvPr>
            <p:cNvGrpSpPr/>
            <p:nvPr/>
          </p:nvGrpSpPr>
          <p:grpSpPr>
            <a:xfrm>
              <a:off x="306266" y="306266"/>
              <a:ext cx="2032921" cy="2032921"/>
              <a:chOff x="0" y="0"/>
              <a:chExt cx="812800" cy="812800"/>
            </a:xfrm>
          </p:grpSpPr>
          <p:sp>
            <p:nvSpPr>
              <p:cNvPr id="54" name="Freeform 20">
                <a:extLst>
                  <a:ext uri="{FF2B5EF4-FFF2-40B4-BE49-F238E27FC236}">
                    <a16:creationId xmlns:a16="http://schemas.microsoft.com/office/drawing/2014/main" id="{15EEBF9E-007B-2B4C-848E-9066DB920E0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73737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TextBox 21">
                <a:extLst>
                  <a:ext uri="{FF2B5EF4-FFF2-40B4-BE49-F238E27FC236}">
                    <a16:creationId xmlns:a16="http://schemas.microsoft.com/office/drawing/2014/main" id="{2A882425-8881-95C5-B43A-C8A6995B0803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64027" tIns="64027" rIns="64027" bIns="64027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47" name="Group 22">
              <a:extLst>
                <a:ext uri="{FF2B5EF4-FFF2-40B4-BE49-F238E27FC236}">
                  <a16:creationId xmlns:a16="http://schemas.microsoft.com/office/drawing/2014/main" id="{2EC8C148-71D0-1993-E419-ECFE4B347B23}"/>
                </a:ext>
              </a:extLst>
            </p:cNvPr>
            <p:cNvGrpSpPr/>
            <p:nvPr/>
          </p:nvGrpSpPr>
          <p:grpSpPr>
            <a:xfrm>
              <a:off x="182625" y="182625"/>
              <a:ext cx="2280203" cy="2280203"/>
              <a:chOff x="0" y="0"/>
              <a:chExt cx="812800" cy="812800"/>
            </a:xfrm>
          </p:grpSpPr>
          <p:sp>
            <p:nvSpPr>
              <p:cNvPr id="52" name="Freeform 23">
                <a:extLst>
                  <a:ext uri="{FF2B5EF4-FFF2-40B4-BE49-F238E27FC236}">
                    <a16:creationId xmlns:a16="http://schemas.microsoft.com/office/drawing/2014/main" id="{0AB3AC4F-66C4-756A-7541-3C55307E5C7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73737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TextBox 24">
                <a:extLst>
                  <a:ext uri="{FF2B5EF4-FFF2-40B4-BE49-F238E27FC236}">
                    <a16:creationId xmlns:a16="http://schemas.microsoft.com/office/drawing/2014/main" id="{1206D3B8-F568-4DA4-68DB-ABC861E8CE73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64027" tIns="64027" rIns="64027" bIns="64027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48" name="Group 25">
              <a:extLst>
                <a:ext uri="{FF2B5EF4-FFF2-40B4-BE49-F238E27FC236}">
                  <a16:creationId xmlns:a16="http://schemas.microsoft.com/office/drawing/2014/main" id="{DFE19F63-D934-8E07-4E99-84919AE8F25C}"/>
                </a:ext>
              </a:extLst>
            </p:cNvPr>
            <p:cNvGrpSpPr/>
            <p:nvPr/>
          </p:nvGrpSpPr>
          <p:grpSpPr>
            <a:xfrm>
              <a:off x="0" y="0"/>
              <a:ext cx="2645454" cy="2645454"/>
              <a:chOff x="0" y="0"/>
              <a:chExt cx="812800" cy="812800"/>
            </a:xfrm>
          </p:grpSpPr>
          <p:sp>
            <p:nvSpPr>
              <p:cNvPr id="50" name="Freeform 26">
                <a:extLst>
                  <a:ext uri="{FF2B5EF4-FFF2-40B4-BE49-F238E27FC236}">
                    <a16:creationId xmlns:a16="http://schemas.microsoft.com/office/drawing/2014/main" id="{4011A84C-8E24-A222-A707-15E513E513B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sq">
                <a:solidFill>
                  <a:schemeClr val="bg1">
                    <a:lumMod val="95000"/>
                  </a:scheme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1" name="TextBox 27">
                <a:extLst>
                  <a:ext uri="{FF2B5EF4-FFF2-40B4-BE49-F238E27FC236}">
                    <a16:creationId xmlns:a16="http://schemas.microsoft.com/office/drawing/2014/main" id="{C97456BA-486D-29CA-BCCE-8003FF592FF1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64027" tIns="64027" rIns="64027" bIns="64027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49" name="TextBox 28">
              <a:extLst>
                <a:ext uri="{FF2B5EF4-FFF2-40B4-BE49-F238E27FC236}">
                  <a16:creationId xmlns:a16="http://schemas.microsoft.com/office/drawing/2014/main" id="{568C4480-E8B0-1D80-C392-01341BBF0D75}"/>
                </a:ext>
              </a:extLst>
            </p:cNvPr>
            <p:cNvSpPr txBox="1"/>
            <p:nvPr/>
          </p:nvSpPr>
          <p:spPr>
            <a:xfrm>
              <a:off x="394145" y="944386"/>
              <a:ext cx="1857162" cy="854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endParaRPr lang="en-US" sz="5000" spc="100" dirty="0">
                <a:solidFill>
                  <a:srgbClr val="FFFFFF"/>
                </a:solidFill>
                <a:latin typeface="Montserrat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823853" y="4776875"/>
            <a:ext cx="5114463" cy="4338550"/>
            <a:chOff x="0" y="0"/>
            <a:chExt cx="2645454" cy="2645454"/>
          </a:xfrm>
        </p:grpSpPr>
        <p:grpSp>
          <p:nvGrpSpPr>
            <p:cNvPr id="19" name="Group 19"/>
            <p:cNvGrpSpPr/>
            <p:nvPr/>
          </p:nvGrpSpPr>
          <p:grpSpPr>
            <a:xfrm>
              <a:off x="306266" y="306266"/>
              <a:ext cx="2032921" cy="2032921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73737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64027" tIns="64027" rIns="64027" bIns="64027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182625" y="182625"/>
              <a:ext cx="2280203" cy="2280203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73737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64027" tIns="64027" rIns="64027" bIns="64027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0" y="0"/>
              <a:ext cx="2645454" cy="2645454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sq">
                <a:solidFill>
                  <a:schemeClr val="bg1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64027" tIns="64027" rIns="64027" bIns="64027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394145" y="944386"/>
              <a:ext cx="1857162" cy="854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endParaRPr lang="en-US" sz="5000" spc="100" dirty="0">
                <a:solidFill>
                  <a:srgbClr val="FFFFFF"/>
                </a:solidFill>
                <a:latin typeface="Montserrat"/>
              </a:endParaRPr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028700" y="1171575"/>
            <a:ext cx="15040403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00"/>
              </a:lnSpc>
            </a:pPr>
            <a:r>
              <a:rPr lang="vi-VN" sz="7900" spc="-466" dirty="0">
                <a:solidFill>
                  <a:srgbClr val="FFFFFF"/>
                </a:solidFill>
                <a:latin typeface="Montserrat Ultra-Bold Italics"/>
              </a:rPr>
              <a:t>DỰ ĐOÁN LIÊN KẾT</a:t>
            </a:r>
            <a:endParaRPr lang="en-US" sz="7900" spc="-466" dirty="0">
              <a:solidFill>
                <a:srgbClr val="FFFFFF"/>
              </a:solidFill>
              <a:latin typeface="Montserrat Ultra-Bold Italic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303334" y="5925101"/>
            <a:ext cx="4155501" cy="2364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vi-VN" sz="4500" spc="89" dirty="0">
                <a:solidFill>
                  <a:srgbClr val="FFFFFF"/>
                </a:solidFill>
                <a:latin typeface="Montserrat Ultra-Bold"/>
              </a:rPr>
              <a:t>Đặc trưng của tập dữ liệu</a:t>
            </a:r>
            <a:endParaRPr lang="en-US" sz="4500" spc="89" dirty="0">
              <a:solidFill>
                <a:srgbClr val="FFFFFF"/>
              </a:solidFill>
              <a:latin typeface="Montserrat Ultra-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955461" y="6066239"/>
            <a:ext cx="4045998" cy="1556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vi-VN" sz="4500" spc="89" dirty="0">
                <a:solidFill>
                  <a:srgbClr val="FFFFFF"/>
                </a:solidFill>
                <a:latin typeface="Montserrat Ultra-Bold"/>
              </a:rPr>
              <a:t>Nhãn của tập dữ liệu</a:t>
            </a:r>
            <a:endParaRPr lang="en-US" sz="4500" spc="89" dirty="0">
              <a:solidFill>
                <a:srgbClr val="FFFFFF"/>
              </a:solidFill>
              <a:latin typeface="Montserrat Ultra-Bold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9122973" y="2351303"/>
            <a:ext cx="5114464" cy="2487397"/>
          </a:xfrm>
          <a:prstGeom prst="line">
            <a:avLst/>
          </a:prstGeom>
          <a:ln w="38100" cap="flat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0" name="AutoShape 40"/>
          <p:cNvSpPr/>
          <p:nvPr/>
        </p:nvSpPr>
        <p:spPr>
          <a:xfrm flipV="1">
            <a:off x="4495799" y="2351303"/>
            <a:ext cx="4627174" cy="2425572"/>
          </a:xfrm>
          <a:prstGeom prst="line">
            <a:avLst/>
          </a:prstGeom>
          <a:ln w="38100" cap="flat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1" name="AutoShape 41"/>
          <p:cNvSpPr/>
          <p:nvPr/>
        </p:nvSpPr>
        <p:spPr>
          <a:xfrm rot="-10800000">
            <a:off x="6830413" y="2338736"/>
            <a:ext cx="4627174" cy="0"/>
          </a:xfrm>
          <a:prstGeom prst="line">
            <a:avLst/>
          </a:prstGeom>
          <a:ln w="19050" cap="flat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7" name="Freeform 15">
            <a:extLst>
              <a:ext uri="{FF2B5EF4-FFF2-40B4-BE49-F238E27FC236}">
                <a16:creationId xmlns:a16="http://schemas.microsoft.com/office/drawing/2014/main" id="{7FC6A1BF-4504-050A-2620-C496E3F388DB}"/>
              </a:ext>
            </a:extLst>
          </p:cNvPr>
          <p:cNvSpPr/>
          <p:nvPr/>
        </p:nvSpPr>
        <p:spPr>
          <a:xfrm>
            <a:off x="14841705" y="-138167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8" name="Freeform 15">
            <a:extLst>
              <a:ext uri="{FF2B5EF4-FFF2-40B4-BE49-F238E27FC236}">
                <a16:creationId xmlns:a16="http://schemas.microsoft.com/office/drawing/2014/main" id="{8EAA6F41-D8AA-7114-ED6D-E08A7337CC77}"/>
              </a:ext>
            </a:extLst>
          </p:cNvPr>
          <p:cNvSpPr/>
          <p:nvPr/>
        </p:nvSpPr>
        <p:spPr>
          <a:xfrm>
            <a:off x="-5522215" y="26670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248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87935" y="1598923"/>
            <a:ext cx="4680262" cy="4041900"/>
            <a:chOff x="0" y="0"/>
            <a:chExt cx="1687841" cy="14576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87841" cy="1457629"/>
            </a:xfrm>
            <a:custGeom>
              <a:avLst/>
              <a:gdLst/>
              <a:ahLst/>
              <a:cxnLst/>
              <a:rect l="l" t="t" r="r" b="b"/>
              <a:pathLst>
                <a:path w="1687841" h="1457629">
                  <a:moveTo>
                    <a:pt x="1563381" y="1457629"/>
                  </a:moveTo>
                  <a:lnTo>
                    <a:pt x="124460" y="1457629"/>
                  </a:lnTo>
                  <a:cubicBezTo>
                    <a:pt x="55880" y="1457629"/>
                    <a:pt x="0" y="1401749"/>
                    <a:pt x="0" y="133316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1333169"/>
                  </a:lnTo>
                  <a:cubicBezTo>
                    <a:pt x="1687841" y="1401749"/>
                    <a:pt x="1631961" y="1457629"/>
                    <a:pt x="1563381" y="145762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086168" y="5242033"/>
            <a:ext cx="4626722" cy="3592318"/>
            <a:chOff x="0" y="0"/>
            <a:chExt cx="1687841" cy="13104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87841" cy="1310487"/>
            </a:xfrm>
            <a:custGeom>
              <a:avLst/>
              <a:gdLst/>
              <a:ahLst/>
              <a:cxnLst/>
              <a:rect l="l" t="t" r="r" b="b"/>
              <a:pathLst>
                <a:path w="1687841" h="1310487">
                  <a:moveTo>
                    <a:pt x="1563381" y="1310487"/>
                  </a:moveTo>
                  <a:lnTo>
                    <a:pt x="124460" y="1310487"/>
                  </a:lnTo>
                  <a:cubicBezTo>
                    <a:pt x="55880" y="1310487"/>
                    <a:pt x="0" y="1254607"/>
                    <a:pt x="0" y="1186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1186027"/>
                  </a:lnTo>
                  <a:cubicBezTo>
                    <a:pt x="1687841" y="1254607"/>
                    <a:pt x="1631961" y="1310487"/>
                    <a:pt x="1563381" y="131048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5708962" y="1628876"/>
            <a:ext cx="6977156" cy="6977156"/>
          </a:xfrm>
          <a:custGeom>
            <a:avLst/>
            <a:gdLst/>
            <a:ahLst/>
            <a:cxnLst/>
            <a:rect l="l" t="t" r="r" b="b"/>
            <a:pathLst>
              <a:path w="6977156" h="6977156">
                <a:moveTo>
                  <a:pt x="0" y="0"/>
                </a:moveTo>
                <a:lnTo>
                  <a:pt x="6977156" y="0"/>
                </a:lnTo>
                <a:lnTo>
                  <a:pt x="6977156" y="6977155"/>
                </a:lnTo>
                <a:lnTo>
                  <a:pt x="0" y="6977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1707239">
            <a:off x="10339641" y="7529600"/>
            <a:ext cx="1675183" cy="831310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0" y="0"/>
                </a:moveTo>
                <a:lnTo>
                  <a:pt x="1675183" y="0"/>
                </a:lnTo>
                <a:lnTo>
                  <a:pt x="1675183" y="831309"/>
                </a:lnTo>
                <a:lnTo>
                  <a:pt x="0" y="8313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707239" flipH="1" flipV="1">
            <a:off x="5805821" y="2257409"/>
            <a:ext cx="1675183" cy="831310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1675184" y="831310"/>
                </a:moveTo>
                <a:lnTo>
                  <a:pt x="0" y="831310"/>
                </a:lnTo>
                <a:lnTo>
                  <a:pt x="0" y="0"/>
                </a:lnTo>
                <a:lnTo>
                  <a:pt x="1675184" y="0"/>
                </a:lnTo>
                <a:lnTo>
                  <a:pt x="1675184" y="83131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6176317" y="2705473"/>
            <a:ext cx="5935366" cy="4135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spc="-485">
                <a:solidFill>
                  <a:srgbClr val="FFFFFF"/>
                </a:solidFill>
                <a:latin typeface="Montserrat Bold Italics"/>
              </a:rPr>
              <a:t>MẠNG</a:t>
            </a:r>
          </a:p>
          <a:p>
            <a:pPr algn="ctr">
              <a:lnSpc>
                <a:spcPts val="8071"/>
              </a:lnSpc>
            </a:pPr>
            <a:r>
              <a:rPr lang="en-US" sz="8236" spc="-485">
                <a:solidFill>
                  <a:srgbClr val="FFFFFF"/>
                </a:solidFill>
                <a:latin typeface="Montserrat Bold Italics"/>
              </a:rPr>
              <a:t>XÃ</a:t>
            </a:r>
          </a:p>
          <a:p>
            <a:pPr algn="ctr">
              <a:lnSpc>
                <a:spcPts val="8071"/>
              </a:lnSpc>
            </a:pPr>
            <a:r>
              <a:rPr lang="en-US" sz="8236" spc="-485">
                <a:solidFill>
                  <a:srgbClr val="FFFFFF"/>
                </a:solidFill>
                <a:latin typeface="Montserrat Bold Italics"/>
              </a:rPr>
              <a:t> HỘI</a:t>
            </a:r>
          </a:p>
          <a:p>
            <a:pPr algn="ctr">
              <a:lnSpc>
                <a:spcPts val="8071"/>
              </a:lnSpc>
            </a:pPr>
            <a:r>
              <a:rPr lang="en-US" sz="8236" spc="-485">
                <a:solidFill>
                  <a:srgbClr val="FFFFFF"/>
                </a:solidFill>
                <a:latin typeface="Montserrat Bold Italics"/>
              </a:rPr>
              <a:t>FACEBOOK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15573" y="1841872"/>
            <a:ext cx="3824986" cy="3489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79">
                <a:solidFill>
                  <a:srgbClr val="212423"/>
                </a:solidFill>
                <a:latin typeface="Montserrat"/>
              </a:rPr>
              <a:t>Sử dụng Graph API để lấy danh sách thông tin người dùng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34314" y="5612617"/>
            <a:ext cx="3824986" cy="278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79">
                <a:solidFill>
                  <a:srgbClr val="212423"/>
                </a:solidFill>
                <a:latin typeface="Montserrat"/>
              </a:rPr>
              <a:t>Sử dụng Neo4j để lưu trữ và biểu diễn dữ liệu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34314" y="4355647"/>
            <a:ext cx="4278576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spc="79">
                <a:solidFill>
                  <a:srgbClr val="FFFFFF"/>
                </a:solidFill>
                <a:latin typeface="Montserrat Bold"/>
              </a:rPr>
              <a:t>Lưu trữ dữ liệu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59771" y="696912"/>
            <a:ext cx="4849192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spc="79">
                <a:solidFill>
                  <a:srgbClr val="FFFFFF"/>
                </a:solidFill>
                <a:latin typeface="Montserrat Bold"/>
              </a:rPr>
              <a:t>Truy xuất dữ liệu</a:t>
            </a:r>
          </a:p>
        </p:txBody>
      </p:sp>
      <p:sp>
        <p:nvSpPr>
          <p:cNvPr id="15" name="Freeform 15"/>
          <p:cNvSpPr/>
          <p:nvPr/>
        </p:nvSpPr>
        <p:spPr>
          <a:xfrm>
            <a:off x="11778442" y="-5624374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-4176364">
            <a:off x="120641" y="8061759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  <p:bldP spid="12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471747"/>
            <a:ext cx="18288000" cy="9343505"/>
          </a:xfrm>
          <a:custGeom>
            <a:avLst/>
            <a:gdLst/>
            <a:ahLst/>
            <a:cxnLst/>
            <a:rect l="l" t="t" r="r" b="b"/>
            <a:pathLst>
              <a:path w="18288000" h="9343505">
                <a:moveTo>
                  <a:pt x="18288000" y="0"/>
                </a:moveTo>
                <a:lnTo>
                  <a:pt x="0" y="0"/>
                </a:lnTo>
                <a:lnTo>
                  <a:pt x="0" y="9343506"/>
                </a:lnTo>
                <a:lnTo>
                  <a:pt x="18288000" y="9343506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rot="10087">
            <a:off x="1028665" y="6130773"/>
            <a:ext cx="16230670" cy="0"/>
          </a:xfrm>
          <a:prstGeom prst="line">
            <a:avLst/>
          </a:prstGeom>
          <a:ln w="952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925484" y="6809379"/>
            <a:ext cx="4113110" cy="2903329"/>
            <a:chOff x="0" y="0"/>
            <a:chExt cx="1500474" cy="10591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006465" y="2702647"/>
            <a:ext cx="4113110" cy="2903329"/>
            <a:chOff x="0" y="0"/>
            <a:chExt cx="1500474" cy="105914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168426" y="2702647"/>
            <a:ext cx="4113110" cy="2903329"/>
            <a:chOff x="0" y="0"/>
            <a:chExt cx="1500474" cy="105914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087445" y="6809379"/>
            <a:ext cx="4113110" cy="2903329"/>
            <a:chOff x="0" y="0"/>
            <a:chExt cx="1500474" cy="105914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538703" y="5711249"/>
            <a:ext cx="886672" cy="886672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249406" y="6809379"/>
            <a:ext cx="4113110" cy="2903329"/>
            <a:chOff x="0" y="0"/>
            <a:chExt cx="1500474" cy="105914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Freeform 17"/>
          <p:cNvSpPr/>
          <p:nvPr/>
        </p:nvSpPr>
        <p:spPr>
          <a:xfrm>
            <a:off x="925484" y="2146609"/>
            <a:ext cx="1971199" cy="2007702"/>
          </a:xfrm>
          <a:custGeom>
            <a:avLst/>
            <a:gdLst/>
            <a:ahLst/>
            <a:cxnLst/>
            <a:rect l="l" t="t" r="r" b="b"/>
            <a:pathLst>
              <a:path w="1971199" h="2007702">
                <a:moveTo>
                  <a:pt x="0" y="0"/>
                </a:moveTo>
                <a:lnTo>
                  <a:pt x="1971199" y="0"/>
                </a:lnTo>
                <a:lnTo>
                  <a:pt x="1971199" y="2007703"/>
                </a:lnTo>
                <a:lnTo>
                  <a:pt x="0" y="20077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5561652" y="1510881"/>
            <a:ext cx="1579438" cy="1608687"/>
          </a:xfrm>
          <a:custGeom>
            <a:avLst/>
            <a:gdLst/>
            <a:ahLst/>
            <a:cxnLst/>
            <a:rect l="l" t="t" r="r" b="b"/>
            <a:pathLst>
              <a:path w="1579438" h="1608687">
                <a:moveTo>
                  <a:pt x="0" y="0"/>
                </a:moveTo>
                <a:lnTo>
                  <a:pt x="1579438" y="0"/>
                </a:lnTo>
                <a:lnTo>
                  <a:pt x="1579438" y="1608687"/>
                </a:lnTo>
                <a:lnTo>
                  <a:pt x="0" y="16086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6864399" y="4316564"/>
            <a:ext cx="646089" cy="658053"/>
          </a:xfrm>
          <a:custGeom>
            <a:avLst/>
            <a:gdLst/>
            <a:ahLst/>
            <a:cxnLst/>
            <a:rect l="l" t="t" r="r" b="b"/>
            <a:pathLst>
              <a:path w="646089" h="658053">
                <a:moveTo>
                  <a:pt x="0" y="0"/>
                </a:moveTo>
                <a:lnTo>
                  <a:pt x="646088" y="0"/>
                </a:lnTo>
                <a:lnTo>
                  <a:pt x="646088" y="658054"/>
                </a:lnTo>
                <a:lnTo>
                  <a:pt x="0" y="658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2134937" y="1143000"/>
            <a:ext cx="14018125" cy="642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5"/>
              </a:lnSpc>
            </a:pPr>
            <a:r>
              <a:rPr lang="en-US" sz="4995" spc="-294">
                <a:solidFill>
                  <a:srgbClr val="263F6B"/>
                </a:solidFill>
                <a:latin typeface="Montserrat Ultra-Bold Italics"/>
              </a:rPr>
              <a:t>MÔ TẢ ĐỀ TÀI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76122" y="7319914"/>
            <a:ext cx="3241123" cy="194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Danh </a:t>
            </a:r>
            <a:r>
              <a:rPr lang="en-US" sz="3999" spc="79" dirty="0" err="1">
                <a:solidFill>
                  <a:srgbClr val="FFFFFF"/>
                </a:solidFill>
                <a:latin typeface="Montserrat"/>
              </a:rPr>
              <a:t>sách</a:t>
            </a: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 </a:t>
            </a:r>
          </a:p>
          <a:p>
            <a:pPr algn="ctr">
              <a:lnSpc>
                <a:spcPts val="5199"/>
              </a:lnSpc>
            </a:pPr>
            <a:r>
              <a:rPr lang="en-US" sz="3999" spc="79" dirty="0" err="1">
                <a:solidFill>
                  <a:srgbClr val="FFFFFF"/>
                </a:solidFill>
                <a:latin typeface="Montserrat"/>
              </a:rPr>
              <a:t>người</a:t>
            </a: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999" spc="79" dirty="0" err="1">
                <a:solidFill>
                  <a:srgbClr val="FFFFFF"/>
                </a:solidFill>
                <a:latin typeface="Montserrat"/>
              </a:rPr>
              <a:t>dùng</a:t>
            </a:r>
            <a:endParaRPr lang="en-US" sz="3999" spc="79" dirty="0">
              <a:solidFill>
                <a:srgbClr val="FFFFFF"/>
              </a:solidFill>
              <a:latin typeface="Montserrat"/>
            </a:endParaRPr>
          </a:p>
          <a:p>
            <a:pPr algn="ctr">
              <a:lnSpc>
                <a:spcPts val="5199"/>
              </a:lnSpc>
            </a:pP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Facebook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442458" y="3165299"/>
            <a:ext cx="3241123" cy="194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spc="79" dirty="0" err="1">
                <a:solidFill>
                  <a:srgbClr val="FFFFFF"/>
                </a:solidFill>
                <a:latin typeface="Montserrat"/>
              </a:rPr>
              <a:t>Lựa</a:t>
            </a: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999" spc="79" dirty="0" err="1">
                <a:solidFill>
                  <a:srgbClr val="FFFFFF"/>
                </a:solidFill>
                <a:latin typeface="Montserrat"/>
              </a:rPr>
              <a:t>chọn</a:t>
            </a: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 </a:t>
            </a:r>
          </a:p>
          <a:p>
            <a:pPr algn="ctr">
              <a:lnSpc>
                <a:spcPts val="5199"/>
              </a:lnSpc>
            </a:pPr>
            <a:r>
              <a:rPr lang="en-US" sz="3999" spc="79" dirty="0" err="1">
                <a:solidFill>
                  <a:srgbClr val="FFFFFF"/>
                </a:solidFill>
                <a:latin typeface="Montserrat"/>
              </a:rPr>
              <a:t>mô</a:t>
            </a: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999" spc="79" dirty="0" err="1">
                <a:solidFill>
                  <a:srgbClr val="FFFFFF"/>
                </a:solidFill>
                <a:latin typeface="Montserrat"/>
              </a:rPr>
              <a:t>hình</a:t>
            </a: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 </a:t>
            </a:r>
          </a:p>
          <a:p>
            <a:pPr algn="ctr">
              <a:lnSpc>
                <a:spcPts val="5199"/>
              </a:lnSpc>
            </a:pPr>
            <a:r>
              <a:rPr lang="en-US" sz="3999" spc="79" dirty="0" err="1">
                <a:solidFill>
                  <a:srgbClr val="FFFFFF"/>
                </a:solidFill>
                <a:latin typeface="Montserrat"/>
              </a:rPr>
              <a:t>phân</a:t>
            </a: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999" spc="79" dirty="0" err="1">
                <a:solidFill>
                  <a:srgbClr val="FFFFFF"/>
                </a:solidFill>
                <a:latin typeface="Montserrat"/>
              </a:rPr>
              <a:t>lớp</a:t>
            </a:r>
            <a:endParaRPr lang="en-US" sz="3999" spc="79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604419" y="2836687"/>
            <a:ext cx="3241123" cy="2606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spc="79" dirty="0" err="1">
                <a:solidFill>
                  <a:srgbClr val="FFFFFF"/>
                </a:solidFill>
                <a:latin typeface="Montserrat"/>
              </a:rPr>
              <a:t>Hiển</a:t>
            </a: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999" spc="79" dirty="0" err="1">
                <a:solidFill>
                  <a:srgbClr val="FFFFFF"/>
                </a:solidFill>
                <a:latin typeface="Montserrat"/>
              </a:rPr>
              <a:t>thị</a:t>
            </a: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 </a:t>
            </a:r>
          </a:p>
          <a:p>
            <a:pPr algn="ctr">
              <a:lnSpc>
                <a:spcPts val="5199"/>
              </a:lnSpc>
            </a:pPr>
            <a:r>
              <a:rPr lang="en-US" sz="3999" spc="79" dirty="0" err="1">
                <a:solidFill>
                  <a:srgbClr val="FFFFFF"/>
                </a:solidFill>
                <a:latin typeface="Montserrat"/>
              </a:rPr>
              <a:t>danh</a:t>
            </a: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999" spc="79" dirty="0" err="1">
                <a:solidFill>
                  <a:srgbClr val="FFFFFF"/>
                </a:solidFill>
                <a:latin typeface="Montserrat"/>
              </a:rPr>
              <a:t>sách</a:t>
            </a: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 </a:t>
            </a:r>
          </a:p>
          <a:p>
            <a:pPr algn="ctr">
              <a:lnSpc>
                <a:spcPts val="5199"/>
              </a:lnSpc>
            </a:pPr>
            <a:r>
              <a:rPr lang="en-US" sz="3999" spc="79" dirty="0" err="1">
                <a:solidFill>
                  <a:srgbClr val="FFFFFF"/>
                </a:solidFill>
                <a:latin typeface="Montserrat"/>
              </a:rPr>
              <a:t>người</a:t>
            </a: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999" spc="79" dirty="0" err="1">
                <a:solidFill>
                  <a:srgbClr val="FFFFFF"/>
                </a:solidFill>
                <a:latin typeface="Montserrat"/>
              </a:rPr>
              <a:t>dùng</a:t>
            </a:r>
            <a:endParaRPr lang="en-US" sz="3999" spc="79" dirty="0">
              <a:solidFill>
                <a:srgbClr val="FFFFFF"/>
              </a:solidFill>
              <a:latin typeface="Montserrat"/>
            </a:endParaRPr>
          </a:p>
          <a:p>
            <a:pPr algn="ctr">
              <a:lnSpc>
                <a:spcPts val="5199"/>
              </a:lnSpc>
            </a:pPr>
            <a:r>
              <a:rPr lang="en-US" sz="3999" spc="79" dirty="0" err="1">
                <a:solidFill>
                  <a:srgbClr val="FFFFFF"/>
                </a:solidFill>
                <a:latin typeface="Montserrat"/>
              </a:rPr>
              <a:t>phù</a:t>
            </a: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999" spc="79" dirty="0" err="1">
                <a:solidFill>
                  <a:srgbClr val="FFFFFF"/>
                </a:solidFill>
                <a:latin typeface="Montserrat"/>
              </a:rPr>
              <a:t>hợp</a:t>
            </a:r>
            <a:endParaRPr lang="en-US" sz="3999" spc="79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523439" y="7648526"/>
            <a:ext cx="3241123" cy="1292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spc="79">
                <a:solidFill>
                  <a:srgbClr val="FFFFFF"/>
                </a:solidFill>
                <a:latin typeface="Montserrat"/>
              </a:rPr>
              <a:t>Huấn luyện </a:t>
            </a:r>
          </a:p>
          <a:p>
            <a:pPr algn="ctr">
              <a:lnSpc>
                <a:spcPts val="5199"/>
              </a:lnSpc>
            </a:pPr>
            <a:r>
              <a:rPr lang="en-US" sz="3999" spc="79">
                <a:solidFill>
                  <a:srgbClr val="FFFFFF"/>
                </a:solidFill>
                <a:latin typeface="Montserrat"/>
              </a:rPr>
              <a:t>và dự đoán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685399" y="6991301"/>
            <a:ext cx="3241123" cy="2606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spc="79" dirty="0" err="1">
                <a:solidFill>
                  <a:srgbClr val="FFFFFF"/>
                </a:solidFill>
                <a:latin typeface="Montserrat"/>
              </a:rPr>
              <a:t>Đánh</a:t>
            </a: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999" spc="79" dirty="0" err="1">
                <a:solidFill>
                  <a:srgbClr val="FFFFFF"/>
                </a:solidFill>
                <a:latin typeface="Montserrat"/>
              </a:rPr>
              <a:t>giá</a:t>
            </a: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 </a:t>
            </a:r>
          </a:p>
          <a:p>
            <a:pPr algn="ctr">
              <a:lnSpc>
                <a:spcPts val="5199"/>
              </a:lnSpc>
            </a:pPr>
            <a:r>
              <a:rPr lang="en-US" sz="3999" spc="79" dirty="0" err="1">
                <a:solidFill>
                  <a:srgbClr val="FFFFFF"/>
                </a:solidFill>
                <a:latin typeface="Montserrat"/>
              </a:rPr>
              <a:t>các</a:t>
            </a: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999" spc="79" dirty="0" err="1">
                <a:solidFill>
                  <a:srgbClr val="FFFFFF"/>
                </a:solidFill>
                <a:latin typeface="Montserrat"/>
              </a:rPr>
              <a:t>mô</a:t>
            </a: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999" spc="79" dirty="0" err="1">
                <a:solidFill>
                  <a:srgbClr val="FFFFFF"/>
                </a:solidFill>
                <a:latin typeface="Montserrat"/>
              </a:rPr>
              <a:t>hình</a:t>
            </a:r>
            <a:endParaRPr lang="en-US" sz="3999" spc="79" dirty="0">
              <a:solidFill>
                <a:srgbClr val="FFFFFF"/>
              </a:solidFill>
              <a:latin typeface="Montserrat"/>
            </a:endParaRPr>
          </a:p>
          <a:p>
            <a:pPr algn="ctr">
              <a:lnSpc>
                <a:spcPts val="5199"/>
              </a:lnSpc>
            </a:pPr>
            <a:r>
              <a:rPr lang="en-US" sz="3999" spc="79" dirty="0" err="1">
                <a:solidFill>
                  <a:srgbClr val="FFFFFF"/>
                </a:solidFill>
                <a:latin typeface="Montserrat"/>
              </a:rPr>
              <a:t>với</a:t>
            </a: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999" spc="79" dirty="0" err="1">
                <a:solidFill>
                  <a:srgbClr val="FFFFFF"/>
                </a:solidFill>
                <a:latin typeface="Montserrat"/>
              </a:rPr>
              <a:t>nhau</a:t>
            </a:r>
            <a:endParaRPr lang="en-US" sz="3999" spc="79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916967" y="5635158"/>
            <a:ext cx="2130144" cy="905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05"/>
              </a:lnSpc>
            </a:pPr>
            <a:r>
              <a:rPr lang="en-US" sz="5071" spc="101">
                <a:solidFill>
                  <a:srgbClr val="FFFFFF"/>
                </a:solidFill>
                <a:latin typeface="Montserrat"/>
              </a:rPr>
              <a:t>1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1740997" y="5769898"/>
            <a:ext cx="886672" cy="886672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5619684" y="5758874"/>
            <a:ext cx="886672" cy="886672"/>
            <a:chOff x="0" y="0"/>
            <a:chExt cx="6350000" cy="63500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660018" y="5758874"/>
            <a:ext cx="886672" cy="886672"/>
            <a:chOff x="0" y="0"/>
            <a:chExt cx="6350000" cy="63500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4862625" y="5758874"/>
            <a:ext cx="886672" cy="886672"/>
            <a:chOff x="0" y="0"/>
            <a:chExt cx="6350000" cy="63500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4997947" y="5682783"/>
            <a:ext cx="2130144" cy="905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05"/>
              </a:lnSpc>
            </a:pPr>
            <a:r>
              <a:rPr lang="en-US" sz="5071" spc="101">
                <a:solidFill>
                  <a:srgbClr val="FFFFFF"/>
                </a:solidFill>
                <a:latin typeface="Montserrat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038282" y="5682783"/>
            <a:ext cx="2130144" cy="905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05"/>
              </a:lnSpc>
            </a:pPr>
            <a:r>
              <a:rPr lang="en-US" sz="5071" spc="101">
                <a:solidFill>
                  <a:srgbClr val="FFFFFF"/>
                </a:solidFill>
                <a:latin typeface="Montserrat"/>
              </a:rPr>
              <a:t>3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119261" y="5730299"/>
            <a:ext cx="2130144" cy="905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05"/>
              </a:lnSpc>
            </a:pPr>
            <a:r>
              <a:rPr lang="en-US" sz="5071" spc="101" dirty="0">
                <a:solidFill>
                  <a:srgbClr val="FFFFFF"/>
                </a:solidFill>
                <a:latin typeface="Montserrat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242553" y="5692417"/>
            <a:ext cx="2130144" cy="905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05"/>
              </a:lnSpc>
            </a:pPr>
            <a:r>
              <a:rPr lang="en-US" sz="5071" spc="101">
                <a:solidFill>
                  <a:srgbClr val="FFFFFF"/>
                </a:solidFill>
                <a:latin typeface="Montserrat"/>
              </a:rP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  <p:bldP spid="35" grpId="0"/>
      <p:bldP spid="36" grpId="0"/>
      <p:bldP spid="37" grpId="0"/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">
            <a:extLst>
              <a:ext uri="{FF2B5EF4-FFF2-40B4-BE49-F238E27FC236}">
                <a16:creationId xmlns:a16="http://schemas.microsoft.com/office/drawing/2014/main" id="{56AE7585-7422-8C18-E24C-EA6E0C1D9BF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252471" y="-2013941"/>
            <a:ext cx="16230600" cy="1623060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664006" y="464325"/>
            <a:ext cx="12008422" cy="12008374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9591" r="-2959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6168884" y="9673331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028700" y="4727837"/>
            <a:ext cx="7095936" cy="411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50"/>
              </a:lnSpc>
            </a:pPr>
            <a:r>
              <a:rPr lang="en-US" sz="5000" spc="100">
                <a:solidFill>
                  <a:srgbClr val="212423"/>
                </a:solidFill>
                <a:latin typeface="Montserrat"/>
              </a:rPr>
              <a:t>Cài đặt Neo4J để lưu trữ dữ liệu của người dùng Facebook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3399" y="1568223"/>
            <a:ext cx="7630607" cy="3450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230"/>
              </a:lnSpc>
            </a:pPr>
            <a:r>
              <a:rPr lang="vi-VN" sz="6500" spc="130" dirty="0">
                <a:solidFill>
                  <a:srgbClr val="212423"/>
                </a:solidFill>
                <a:latin typeface="Montserrat Bold Italics"/>
              </a:rPr>
              <a:t>TRIỂN KHAI</a:t>
            </a:r>
          </a:p>
          <a:p>
            <a:pPr algn="l">
              <a:lnSpc>
                <a:spcPts val="9230"/>
              </a:lnSpc>
            </a:pPr>
            <a:r>
              <a:rPr lang="vi-VN" sz="6500" spc="130" dirty="0">
                <a:solidFill>
                  <a:srgbClr val="212423"/>
                </a:solidFill>
                <a:latin typeface="Montserrat Bold Italics"/>
              </a:rPr>
              <a:t>DỮ LIỆU</a:t>
            </a:r>
            <a:endParaRPr lang="en-US" sz="6500" spc="130" dirty="0">
              <a:solidFill>
                <a:srgbClr val="212423"/>
              </a:solidFill>
              <a:latin typeface="Montserrat Bold Italics"/>
            </a:endParaRPr>
          </a:p>
          <a:p>
            <a:pPr algn="l">
              <a:lnSpc>
                <a:spcPts val="9230"/>
              </a:lnSpc>
            </a:pPr>
            <a:endParaRPr lang="en-US" sz="6500" spc="130" dirty="0">
              <a:solidFill>
                <a:srgbClr val="212423"/>
              </a:solidFill>
              <a:latin typeface="Montserrat Bold Itali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443</Words>
  <Application>Microsoft Office PowerPoint</Application>
  <PresentationFormat>Custom</PresentationFormat>
  <Paragraphs>105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Montserrat Ultra-Bold Italics</vt:lpstr>
      <vt:lpstr>Montserrat Bold Italics</vt:lpstr>
      <vt:lpstr>Montserrat</vt:lpstr>
      <vt:lpstr>Montserrat Bold</vt:lpstr>
      <vt:lpstr>Montserrat Italics</vt:lpstr>
      <vt:lpstr>Calibri</vt:lpstr>
      <vt:lpstr>Arial</vt:lpstr>
      <vt:lpstr>Montserrat Ultra-Bold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ĐỒ ÁN TỐT NGHIỆP</dc:title>
  <cp:lastModifiedBy>loi cong</cp:lastModifiedBy>
  <cp:revision>12</cp:revision>
  <dcterms:created xsi:type="dcterms:W3CDTF">2006-08-16T00:00:00Z</dcterms:created>
  <dcterms:modified xsi:type="dcterms:W3CDTF">2024-06-07T13:19:14Z</dcterms:modified>
  <dc:identifier>DAGF9eQjYDw</dc:identifier>
</cp:coreProperties>
</file>